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57" r:id="rId4"/>
    <p:sldId id="264" r:id="rId5"/>
    <p:sldId id="263" r:id="rId6"/>
    <p:sldId id="265" r:id="rId7"/>
    <p:sldId id="261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yubov\Downloads\&#1076;&#1110;&#1072;&#1075;&#1088;&#1072;&#1084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yubov\Downloads\&#1076;&#1110;&#1072;&#1075;&#1088;&#1072;&#1084;&#108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yubov\Downloads\&#1076;&#1110;&#1072;&#1075;&#1088;&#1072;&#1084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800" b="1" i="0" u="none" strike="noStrike" baseline="0" dirty="0">
                <a:effectLst/>
              </a:rPr>
              <a:t>З якими небезпеками під час використання Інтернету Вам доводилося стикатися особисто</a:t>
            </a:r>
            <a:r>
              <a:rPr lang="uk-UA" sz="2800" b="1" i="0" u="none" strike="noStrike" baseline="0" dirty="0" smtClean="0">
                <a:effectLst/>
              </a:rPr>
              <a:t>? </a:t>
            </a:r>
            <a:r>
              <a:rPr lang="uk-UA" sz="2000" b="0" i="0" u="none" strike="noStrike" baseline="0" dirty="0" smtClean="0">
                <a:effectLst/>
              </a:rPr>
              <a:t>(у %, </a:t>
            </a:r>
            <a:r>
              <a:rPr lang="en-US" sz="2000" b="0" i="0" u="none" strike="noStrike" baseline="0" dirty="0" smtClean="0">
                <a:effectLst/>
              </a:rPr>
              <a:t>N=</a:t>
            </a:r>
            <a:r>
              <a:rPr lang="uk-UA" sz="2400" b="0" i="0" u="none" strike="noStrike" baseline="0" dirty="0" smtClean="0">
                <a:effectLst/>
              </a:rPr>
              <a:t>1113</a:t>
            </a:r>
            <a:r>
              <a:rPr lang="uk-UA" sz="2000" b="0" i="0" u="none" strike="noStrike" baseline="0" dirty="0" smtClean="0">
                <a:effectLst/>
              </a:rPr>
              <a:t>, вік 13-16 р.)</a:t>
            </a:r>
            <a:r>
              <a:rPr lang="ru-RU" sz="2800" b="0" i="0" u="none" strike="noStrike" baseline="0" dirty="0" smtClean="0">
                <a:effectLst/>
              </a:rPr>
              <a:t> </a:t>
            </a:r>
            <a:endParaRPr lang="ru-RU" sz="2800" dirty="0"/>
          </a:p>
        </c:rich>
      </c:tx>
      <c:layout>
        <c:manualLayout>
          <c:xMode val="edge"/>
          <c:yMode val="edge"/>
          <c:x val="0.20746084704464998"/>
          <c:y val="2.30566559830433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>
        <c:manualLayout>
          <c:layoutTarget val="inner"/>
          <c:xMode val="edge"/>
          <c:yMode val="edge"/>
          <c:x val="0.55518910286816547"/>
          <c:y val="0.20550287495495193"/>
          <c:w val="0.37139724251336054"/>
          <c:h val="0.721853436140551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[діаграми.xlsx]Лист1!$B$1</c:f>
              <c:strCache>
                <c:ptCount val="1"/>
                <c:pt idx="0">
                  <c:v>Відсоток (зважений)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2BE-4C87-ADA9-BFB1BA75A4A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2BE-4C87-ADA9-BFB1BA75A4A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2BE-4C87-ADA9-BFB1BA75A4A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2BE-4C87-ADA9-BFB1BA75A4A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2BE-4C87-ADA9-BFB1BA75A4A3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2BE-4C87-ADA9-BFB1BA75A4A3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2BE-4C87-ADA9-BFB1BA75A4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[діаграми.xlsx]Лист1!$A$2:$A$11</c:f>
              <c:strCache>
                <c:ptCount val="10"/>
                <c:pt idx="0">
                  <c:v>підштовхування до завдання собі шкоди</c:v>
                </c:pt>
                <c:pt idx="1">
                  <c:v>спонукання до насильства, агресії, підбурювання нетерпимого ставлення до інших</c:v>
                </c:pt>
                <c:pt idx="2">
                  <c:v>спілкування з незнайомими людьми з небажаними наслідками, наприклад, небезпечні зустрічі з ними в реальності</c:v>
                </c:pt>
                <c:pt idx="3">
                  <c:v>кібербулінг - знущання, образи, приниження, психологічний терор проти Вас</c:v>
                </c:pt>
                <c:pt idx="4">
                  <c:v>залякування, погрози завдати Вам шкоди</c:v>
                </c:pt>
                <c:pt idx="5">
                  <c:v>шахрайство - продаж неіснуючих послуг, нав’язування покупок, виманювання грошей</c:v>
                </c:pt>
                <c:pt idx="6">
                  <c:v>викрадання Ваших персональних даних або використання іншими Ваших аккаунтів від Вашого імені</c:v>
                </c:pt>
                <c:pt idx="7">
                  <c:v>розповсюдження про Вас неправдивої інформації</c:v>
                </c:pt>
                <c:pt idx="8">
                  <c:v>втручання в роботу вашого пристрою, зараження вірусами</c:v>
                </c:pt>
                <c:pt idx="9">
                  <c:v>нав’язування непотрібної інформації</c:v>
                </c:pt>
              </c:strCache>
            </c:strRef>
          </c:cat>
          <c:val>
            <c:numRef>
              <c:f>[діаграми.xlsx]Лист1!$B$2:$B$11</c:f>
              <c:numCache>
                <c:formatCode>General</c:formatCode>
                <c:ptCount val="10"/>
                <c:pt idx="0">
                  <c:v>5.8</c:v>
                </c:pt>
                <c:pt idx="1">
                  <c:v>6.1</c:v>
                </c:pt>
                <c:pt idx="2">
                  <c:v>7.1</c:v>
                </c:pt>
                <c:pt idx="3">
                  <c:v>14</c:v>
                </c:pt>
                <c:pt idx="4">
                  <c:v>14.3</c:v>
                </c:pt>
                <c:pt idx="5">
                  <c:v>15.6</c:v>
                </c:pt>
                <c:pt idx="6">
                  <c:v>19.8</c:v>
                </c:pt>
                <c:pt idx="7">
                  <c:v>21.4</c:v>
                </c:pt>
                <c:pt idx="8">
                  <c:v>57.1</c:v>
                </c:pt>
                <c:pt idx="9">
                  <c:v>59.7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2BE-4C87-ADA9-BFB1BA75A4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83717224"/>
        <c:axId val="483717552"/>
      </c:barChart>
      <c:catAx>
        <c:axId val="483717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83717552"/>
        <c:crosses val="autoZero"/>
        <c:auto val="1"/>
        <c:lblAlgn val="r"/>
        <c:lblOffset val="100"/>
        <c:noMultiLvlLbl val="0"/>
      </c:catAx>
      <c:valAx>
        <c:axId val="483717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83717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800" b="1" i="0" u="none" strike="noStrike" baseline="0">
                <a:effectLst/>
              </a:rPr>
              <a:t>Якщо Ви знаєте про ваших однолітків, що вони зазнавали грошових втрат від шахрайства в Інтернеті, то на яку суму?</a:t>
            </a:r>
            <a:r>
              <a:rPr lang="ru-RU" sz="1800" b="1" i="0" u="none" strike="noStrike" baseline="0">
                <a:effectLst/>
              </a:rPr>
              <a:t> </a:t>
            </a:r>
            <a:endParaRPr lang="ru-RU" sz="1800" b="1"/>
          </a:p>
        </c:rich>
      </c:tx>
      <c:layout>
        <c:manualLayout>
          <c:xMode val="edge"/>
          <c:yMode val="edge"/>
          <c:x val="6.787191601049869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>
        <c:manualLayout>
          <c:layoutTarget val="inner"/>
          <c:xMode val="edge"/>
          <c:yMode val="edge"/>
          <c:x val="0.35591827821522309"/>
          <c:y val="0.19091940038107483"/>
          <c:w val="0.35442343307086616"/>
          <c:h val="0.64581529349647615"/>
        </c:manualLayout>
      </c:layout>
      <c:pieChart>
        <c:varyColors val="1"/>
        <c:ser>
          <c:idx val="0"/>
          <c:order val="0"/>
          <c:tx>
            <c:strRef>
              <c:f>[діаграми.xlsx]Лист4!$B$1</c:f>
              <c:strCache>
                <c:ptCount val="1"/>
                <c:pt idx="0">
                  <c:v>Кількість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1C-4FCA-B255-804E3344901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1C-4FCA-B255-804E3344901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1C-4FCA-B255-804E3344901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11C-4FCA-B255-804E3344901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11C-4FCA-B255-804E3344901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11C-4FCA-B255-804E3344901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11C-4FCA-B255-804E33449017}"/>
              </c:ext>
            </c:extLst>
          </c:dPt>
          <c:dLbls>
            <c:dLbl>
              <c:idx val="1"/>
              <c:layout>
                <c:manualLayout>
                  <c:x val="5.3344419947506563E-2"/>
                  <c:y val="3.32441097923983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11C-4FCA-B255-804E33449017}"/>
                </c:ext>
              </c:extLst>
            </c:dLbl>
            <c:dLbl>
              <c:idx val="2"/>
              <c:layout>
                <c:manualLayout>
                  <c:x val="6.6553868766404276E-2"/>
                  <c:y val="5.93463572155521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11C-4FCA-B255-804E33449017}"/>
                </c:ext>
              </c:extLst>
            </c:dLbl>
            <c:dLbl>
              <c:idx val="6"/>
              <c:layout>
                <c:manualLayout>
                  <c:x val="-1.4680950207310998E-2"/>
                  <c:y val="-3.9504860344105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11C-4FCA-B255-804E334490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[діаграми.xlsx]Лист4!$A$2:$A$8</c:f>
              <c:strCache>
                <c:ptCount val="7"/>
                <c:pt idx="0">
                  <c:v>500-1000</c:v>
                </c:pt>
                <c:pt idx="1">
                  <c:v>100-500</c:v>
                </c:pt>
                <c:pt idx="2">
                  <c:v>1000-2000</c:v>
                </c:pt>
                <c:pt idx="3">
                  <c:v>50-100</c:v>
                </c:pt>
                <c:pt idx="4">
                  <c:v>2000 і більше</c:v>
                </c:pt>
                <c:pt idx="5">
                  <c:v>не більше 50 грн</c:v>
                </c:pt>
                <c:pt idx="6">
                  <c:v>не доводилося зазнавати втрат</c:v>
                </c:pt>
              </c:strCache>
            </c:strRef>
          </c:cat>
          <c:val>
            <c:numRef>
              <c:f>[діаграми.xlsx]Лист4!$B$2:$B$8</c:f>
              <c:numCache>
                <c:formatCode>General</c:formatCode>
                <c:ptCount val="7"/>
                <c:pt idx="0">
                  <c:v>22</c:v>
                </c:pt>
                <c:pt idx="1">
                  <c:v>41</c:v>
                </c:pt>
                <c:pt idx="2">
                  <c:v>41</c:v>
                </c:pt>
                <c:pt idx="3">
                  <c:v>92</c:v>
                </c:pt>
                <c:pt idx="4">
                  <c:v>106</c:v>
                </c:pt>
                <c:pt idx="5">
                  <c:v>109</c:v>
                </c:pt>
                <c:pt idx="6">
                  <c:v>1105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11C-4FCA-B255-804E33449017}"/>
            </c:ext>
          </c:extLst>
        </c:ser>
        <c:ser>
          <c:idx val="1"/>
          <c:order val="1"/>
          <c:tx>
            <c:strRef>
              <c:f>[діаграми.xlsx]Лист4!$C$1</c:f>
              <c:strCache>
                <c:ptCount val="1"/>
                <c:pt idx="0">
                  <c:v>Відсоток (зважений)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A11C-4FCA-B255-804E3344901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A11C-4FCA-B255-804E3344901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A11C-4FCA-B255-804E3344901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A11C-4FCA-B255-804E3344901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A11C-4FCA-B255-804E3344901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A11C-4FCA-B255-804E3344901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A11C-4FCA-B255-804E33449017}"/>
              </c:ext>
            </c:extLst>
          </c:dPt>
          <c:cat>
            <c:strRef>
              <c:f>[діаграми.xlsx]Лист4!$A$2:$A$8</c:f>
              <c:strCache>
                <c:ptCount val="7"/>
                <c:pt idx="0">
                  <c:v>500-1000</c:v>
                </c:pt>
                <c:pt idx="1">
                  <c:v>100-500</c:v>
                </c:pt>
                <c:pt idx="2">
                  <c:v>1000-2000</c:v>
                </c:pt>
                <c:pt idx="3">
                  <c:v>50-100</c:v>
                </c:pt>
                <c:pt idx="4">
                  <c:v>2000 і більше</c:v>
                </c:pt>
                <c:pt idx="5">
                  <c:v>не більше 50 грн</c:v>
                </c:pt>
                <c:pt idx="6">
                  <c:v>не доводилося зазнавати втрат</c:v>
                </c:pt>
              </c:strCache>
            </c:strRef>
          </c:cat>
          <c:val>
            <c:numRef>
              <c:f>[діаграми.xlsx]Лист4!$C$2:$C$8</c:f>
              <c:numCache>
                <c:formatCode>General</c:formatCode>
                <c:ptCount val="7"/>
                <c:pt idx="0">
                  <c:v>1.4</c:v>
                </c:pt>
                <c:pt idx="1">
                  <c:v>2.7</c:v>
                </c:pt>
                <c:pt idx="2">
                  <c:v>2.7</c:v>
                </c:pt>
                <c:pt idx="3">
                  <c:v>6.1</c:v>
                </c:pt>
                <c:pt idx="4">
                  <c:v>7</c:v>
                </c:pt>
                <c:pt idx="5">
                  <c:v>7.2</c:v>
                </c:pt>
                <c:pt idx="6">
                  <c:v>72.900000000000006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A11C-4FCA-B255-804E33449017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A11C-4FCA-B255-804E33449017}"/>
              </c:ext>
            </c:extLst>
          </c:dPt>
          <c:cat>
            <c:strRef>
              <c:f>[діаграми.xlsx]Лист4!$A$2:$A$8</c:f>
              <c:strCache>
                <c:ptCount val="7"/>
                <c:pt idx="0">
                  <c:v>500-1000</c:v>
                </c:pt>
                <c:pt idx="1">
                  <c:v>100-500</c:v>
                </c:pt>
                <c:pt idx="2">
                  <c:v>1000-2000</c:v>
                </c:pt>
                <c:pt idx="3">
                  <c:v>50-100</c:v>
                </c:pt>
                <c:pt idx="4">
                  <c:v>2000 і більше</c:v>
                </c:pt>
                <c:pt idx="5">
                  <c:v>не більше 50 грн</c:v>
                </c:pt>
                <c:pt idx="6">
                  <c:v>не доводилося зазнавати втрат</c:v>
                </c:pt>
              </c:strCache>
            </c:strRef>
          </c:cat>
          <c:val>
            <c:numRef>
              <c:f>[діаграми.xlsx]Лист4!$A$1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A11C-4FCA-B255-804E334490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400" b="1" dirty="0"/>
              <a:t>Р</a:t>
            </a:r>
            <a:r>
              <a:rPr lang="uk-UA" sz="2400" b="1" baseline="0" dirty="0"/>
              <a:t>озподіл он-лайн небезпек  між хлопчиками і дівчатками 13-16 років </a:t>
            </a:r>
            <a:endParaRPr lang="uk-UA" sz="2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[діаграми.xlsx]Лист5!$C$19</c:f>
              <c:strCache>
                <c:ptCount val="1"/>
                <c:pt idx="0">
                  <c:v>хлопці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[діаграми.xlsx]Лист5!$A$20:$B$31</c:f>
              <c:strCache>
                <c:ptCount val="12"/>
                <c:pt idx="0">
                  <c:v>нав'язування</c:v>
                </c:pt>
                <c:pt idx="1">
                  <c:v>втручання</c:v>
                </c:pt>
                <c:pt idx="2">
                  <c:v>кібербулінг</c:v>
                </c:pt>
                <c:pt idx="3">
                  <c:v>втручання</c:v>
                </c:pt>
                <c:pt idx="4">
                  <c:v>навязування</c:v>
                </c:pt>
                <c:pt idx="5">
                  <c:v>самоушкодження</c:v>
                </c:pt>
                <c:pt idx="6">
                  <c:v>наклепи</c:v>
                </c:pt>
                <c:pt idx="7">
                  <c:v>викрадання</c:v>
                </c:pt>
                <c:pt idx="8">
                  <c:v>переслідування</c:v>
                </c:pt>
                <c:pt idx="9">
                  <c:v>шахрайство</c:v>
                </c:pt>
                <c:pt idx="10">
                  <c:v>не стикався</c:v>
                </c:pt>
                <c:pt idx="11">
                  <c:v>безпечно</c:v>
                </c:pt>
              </c:strCache>
            </c:strRef>
          </c:cat>
          <c:val>
            <c:numRef>
              <c:f>[діаграми.xlsx]Лист5!$C$20:$C$31</c:f>
              <c:numCache>
                <c:formatCode>###0.0%</c:formatCode>
                <c:ptCount val="12"/>
                <c:pt idx="0">
                  <c:v>0.46596450626395203</c:v>
                </c:pt>
                <c:pt idx="1">
                  <c:v>0.51334060702241691</c:v>
                </c:pt>
                <c:pt idx="2">
                  <c:v>0.56849213048011604</c:v>
                </c:pt>
                <c:pt idx="3">
                  <c:v>0.41092843651157762</c:v>
                </c:pt>
                <c:pt idx="4">
                  <c:v>0.59327115256495611</c:v>
                </c:pt>
                <c:pt idx="5">
                  <c:v>0.60676823176823147</c:v>
                </c:pt>
                <c:pt idx="6">
                  <c:v>0.4254885734292454</c:v>
                </c:pt>
                <c:pt idx="7">
                  <c:v>0.4209744298548731</c:v>
                </c:pt>
                <c:pt idx="8">
                  <c:v>0.39993999399939961</c:v>
                </c:pt>
                <c:pt idx="9">
                  <c:v>0.66010425192779854</c:v>
                </c:pt>
                <c:pt idx="10">
                  <c:v>0.33608764842698063</c:v>
                </c:pt>
                <c:pt idx="11">
                  <c:v>0.52572347266881037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D5-4EAF-9E10-5EE6662EAAFC}"/>
            </c:ext>
          </c:extLst>
        </c:ser>
        <c:ser>
          <c:idx val="1"/>
          <c:order val="1"/>
          <c:tx>
            <c:strRef>
              <c:f>[діаграми.xlsx]Лист5!$D$19</c:f>
              <c:strCache>
                <c:ptCount val="1"/>
                <c:pt idx="0">
                  <c:v>дівчата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[діаграми.xlsx]Лист5!$A$20:$B$31</c:f>
              <c:strCache>
                <c:ptCount val="12"/>
                <c:pt idx="0">
                  <c:v>нав'язування</c:v>
                </c:pt>
                <c:pt idx="1">
                  <c:v>втручання</c:v>
                </c:pt>
                <c:pt idx="2">
                  <c:v>кібербулінг</c:v>
                </c:pt>
                <c:pt idx="3">
                  <c:v>втручання</c:v>
                </c:pt>
                <c:pt idx="4">
                  <c:v>навязування</c:v>
                </c:pt>
                <c:pt idx="5">
                  <c:v>самоушкодження</c:v>
                </c:pt>
                <c:pt idx="6">
                  <c:v>наклепи</c:v>
                </c:pt>
                <c:pt idx="7">
                  <c:v>викрадання</c:v>
                </c:pt>
                <c:pt idx="8">
                  <c:v>переслідування</c:v>
                </c:pt>
                <c:pt idx="9">
                  <c:v>шахрайство</c:v>
                </c:pt>
                <c:pt idx="10">
                  <c:v>не стикався</c:v>
                </c:pt>
                <c:pt idx="11">
                  <c:v>безпечно</c:v>
                </c:pt>
              </c:strCache>
            </c:strRef>
          </c:cat>
          <c:val>
            <c:numRef>
              <c:f>[діаграми.xlsx]Лист5!$D$20:$D$31</c:f>
              <c:numCache>
                <c:formatCode>###0.0%</c:formatCode>
                <c:ptCount val="12"/>
                <c:pt idx="0">
                  <c:v>0.53091827939214675</c:v>
                </c:pt>
                <c:pt idx="1">
                  <c:v>0.48378297956754696</c:v>
                </c:pt>
                <c:pt idx="2">
                  <c:v>0.42351422471575439</c:v>
                </c:pt>
                <c:pt idx="3">
                  <c:v>0.58612095268964093</c:v>
                </c:pt>
                <c:pt idx="4">
                  <c:v>0.40028869642460563</c:v>
                </c:pt>
                <c:pt idx="5">
                  <c:v>0.38598901098901078</c:v>
                </c:pt>
                <c:pt idx="6">
                  <c:v>0.56610860016551079</c:v>
                </c:pt>
                <c:pt idx="7">
                  <c:v>0.57702142363510822</c:v>
                </c:pt>
                <c:pt idx="8">
                  <c:v>0.60006000600059939</c:v>
                </c:pt>
                <c:pt idx="9">
                  <c:v>0.33989574807220058</c:v>
                </c:pt>
                <c:pt idx="10">
                  <c:v>0.66391235157302009</c:v>
                </c:pt>
                <c:pt idx="11">
                  <c:v>0.4742765273311898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D5-4EAF-9E10-5EE6662EAA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9573423"/>
        <c:axId val="1049569679"/>
      </c:barChart>
      <c:catAx>
        <c:axId val="1049573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049569679"/>
        <c:crosses val="autoZero"/>
        <c:auto val="1"/>
        <c:lblAlgn val="ctr"/>
        <c:lblOffset val="100"/>
        <c:noMultiLvlLbl val="0"/>
      </c:catAx>
      <c:valAx>
        <c:axId val="1049569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049573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0.19829</cdr:x>
      <cdr:y>0.09655</cdr:y>
    </cdr:to>
    <cdr:pic>
      <cdr:nvPicPr>
        <cdr:cNvPr id="2" name="Picture 2" descr="IGF-UA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-182880" y="-130628"/>
          <a:ext cx="2381250" cy="638175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974C7-06C1-4552-8AB5-9C7B0C004E9B}" type="datetimeFigureOut">
              <a:rPr lang="uk-UA" smtClean="0"/>
              <a:t>28.09.2018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FB728-10EB-43CF-B308-8186AD29F8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952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7533-AB31-4B56-96E5-1B4B21BCB900}" type="datetime1">
              <a:rPr lang="uk-UA" smtClean="0"/>
              <a:t>28.09.2018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Інститут соціальної та політичної психології Національна академія педагогічних наук України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F108-57DC-4FB9-8E92-DCED06BD6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95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956B-5CFA-4C88-A255-95D53FB7A37F}" type="datetime1">
              <a:rPr lang="uk-UA" smtClean="0"/>
              <a:t>28.09.2018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Інститут соціальної та політичної психології Національна академія педагогічних наук України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F108-57DC-4FB9-8E92-DCED06BD6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8162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D34B-A144-43C3-BCD5-285A507542AA}" type="datetime1">
              <a:rPr lang="uk-UA" smtClean="0"/>
              <a:t>28.09.2018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Інститут соціальної та політичної психології Національна академія педагогічних наук України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F108-57DC-4FB9-8E92-DCED06BD6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634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24A0-C660-45F8-A6FD-0F523EB24D6F}" type="datetime1">
              <a:rPr lang="uk-UA" smtClean="0"/>
              <a:t>28.09.2018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Інститут соціальної та політичної психології Національна академія педагогічних наук України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F108-57DC-4FB9-8E92-DCED06BD6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133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59EC-36CF-4CE8-9AFB-AF49FA5ACE94}" type="datetime1">
              <a:rPr lang="uk-UA" smtClean="0"/>
              <a:t>28.09.2018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Інститут соціальної та політичної психології Національна академія педагогічних наук України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F108-57DC-4FB9-8E92-DCED06BD6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311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BDFE-0434-485C-B1F4-F9B6078D2C3A}" type="datetime1">
              <a:rPr lang="uk-UA" smtClean="0"/>
              <a:t>28.09.2018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Інститут соціальної та політичної психології Національна академія педагогічних наук України</a:t>
            </a: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F108-57DC-4FB9-8E92-DCED06BD6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912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A210-BF71-4AA5-9E82-94DB90A3B4B2}" type="datetime1">
              <a:rPr lang="uk-UA" smtClean="0"/>
              <a:t>28.09.2018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Інститут соціальної та політичної психології Національна академія педагогічних наук України</a:t>
            </a:r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F108-57DC-4FB9-8E92-DCED06BD6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591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33A8-37B0-4306-8606-193D5BDDFC67}" type="datetime1">
              <a:rPr lang="uk-UA" smtClean="0"/>
              <a:t>28.09.2018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Інститут соціальної та політичної психології Національна академія педагогічних наук України</a:t>
            </a: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F108-57DC-4FB9-8E92-DCED06BD6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7527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FD523-3F3D-450A-9761-56BF85B2C9A3}" type="datetime1">
              <a:rPr lang="uk-UA" smtClean="0"/>
              <a:t>28.09.2018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Інститут соціальної та політичної психології Національна академія педагогічних наук України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F108-57DC-4FB9-8E92-DCED06BD6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240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8A1A-9405-453E-9008-968AD11CCE83}" type="datetime1">
              <a:rPr lang="uk-UA" smtClean="0"/>
              <a:t>28.09.2018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Інститут соціальної та політичної психології Національна академія педагогічних наук України</a:t>
            </a: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F108-57DC-4FB9-8E92-DCED06BD6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745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AFD9-2419-4287-87D4-3D31686FD7B7}" type="datetime1">
              <a:rPr lang="uk-UA" smtClean="0"/>
              <a:t>28.09.2018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Інститут соціальної та політичної психології Національна академія педагогічних наук України</a:t>
            </a: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F108-57DC-4FB9-8E92-DCED06BD6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825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61F72-148B-4E7F-A885-BD08A4624428}" type="datetime1">
              <a:rPr lang="uk-UA" smtClean="0"/>
              <a:t>28.09.2018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Інститут соціальної та політичної психології Національна академія педагогічних наук України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BF108-57DC-4FB9-8E92-DCED06BD6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418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Підлітковий рейтинг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онлайн-небезпек </a:t>
            </a:r>
            <a:br>
              <a:rPr lang="uk-UA" b="1" dirty="0" smtClean="0"/>
            </a:br>
            <a:r>
              <a:rPr lang="uk-UA" sz="4900" b="1" dirty="0" smtClean="0"/>
              <a:t>і </a:t>
            </a:r>
            <a:r>
              <a:rPr lang="uk-UA" sz="4900" b="1" dirty="0" err="1" smtClean="0"/>
              <a:t>медіапсихологічні</a:t>
            </a:r>
            <a:r>
              <a:rPr lang="uk-UA" sz="4900" b="1" dirty="0" smtClean="0"/>
              <a:t> </a:t>
            </a:r>
            <a:r>
              <a:rPr lang="uk-UA" sz="4900" b="1" dirty="0"/>
              <a:t>рекомендації</a:t>
            </a: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93962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/>
              <a:t>ЛЮБОВ АНТОНІВНА НАЙДЬОНОВА </a:t>
            </a:r>
          </a:p>
          <a:p>
            <a:r>
              <a:rPr lang="uk-UA" dirty="0" smtClean="0"/>
              <a:t>доктор психологічних наук, член-кореспондент НАПН України</a:t>
            </a:r>
          </a:p>
          <a:p>
            <a:r>
              <a:rPr lang="uk-UA" dirty="0" smtClean="0"/>
              <a:t>завідувачка </a:t>
            </a:r>
            <a:r>
              <a:rPr lang="uk-UA" dirty="0"/>
              <a:t>лабораторії психології масової комунікації та </a:t>
            </a:r>
            <a:r>
              <a:rPr lang="uk-UA" dirty="0" smtClean="0"/>
              <a:t>медіаосвіти</a:t>
            </a:r>
          </a:p>
          <a:p>
            <a:r>
              <a:rPr lang="uk-UA" dirty="0"/>
              <a:t>з</a:t>
            </a:r>
            <a:r>
              <a:rPr lang="uk-UA" dirty="0" smtClean="0"/>
              <a:t>аступник директора з наукової роботи</a:t>
            </a:r>
          </a:p>
          <a:p>
            <a:r>
              <a:rPr lang="uk-UA" dirty="0" smtClean="0"/>
              <a:t> </a:t>
            </a:r>
            <a:r>
              <a:rPr lang="uk-UA" dirty="0"/>
              <a:t>Інституту соціальної та політичної психології НАПН </a:t>
            </a:r>
            <a:r>
              <a:rPr lang="uk-UA" dirty="0" smtClean="0"/>
              <a:t>України,</a:t>
            </a:r>
          </a:p>
          <a:p>
            <a:r>
              <a:rPr lang="uk-UA" dirty="0" smtClean="0"/>
              <a:t>Науковий керівник всеукраїнського </a:t>
            </a:r>
            <a:r>
              <a:rPr lang="uk-UA" dirty="0" err="1" smtClean="0"/>
              <a:t>медіаосвітнього</a:t>
            </a:r>
            <a:r>
              <a:rPr lang="uk-UA" dirty="0" smtClean="0"/>
              <a:t> експерименту 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400" dirty="0" err="1" smtClean="0"/>
              <a:t>Інститут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соціальної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політичної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психології</a:t>
            </a:r>
            <a:r>
              <a:rPr lang="ru-RU" sz="1400" dirty="0" smtClean="0"/>
              <a:t> </a:t>
            </a:r>
          </a:p>
          <a:p>
            <a:r>
              <a:rPr lang="ru-RU" sz="1400" dirty="0" err="1" smtClean="0"/>
              <a:t>Національна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академія</a:t>
            </a:r>
            <a:r>
              <a:rPr lang="ru-RU" sz="1400" dirty="0" smtClean="0"/>
              <a:t> </a:t>
            </a:r>
            <a:r>
              <a:rPr lang="ru-RU" sz="1400" dirty="0" err="1" smtClean="0"/>
              <a:t>педагогічних</a:t>
            </a:r>
            <a:r>
              <a:rPr lang="ru-RU" sz="1400" dirty="0" smtClean="0"/>
              <a:t> наук </a:t>
            </a:r>
            <a:r>
              <a:rPr lang="ru-RU" sz="1400" dirty="0" err="1" smtClean="0"/>
              <a:t>України</a:t>
            </a:r>
            <a:endParaRPr lang="uk-UA" sz="1400" dirty="0"/>
          </a:p>
        </p:txBody>
      </p:sp>
      <p:pic>
        <p:nvPicPr>
          <p:cNvPr id="5" name="Picture 2" descr="IGF-U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46" y="418760"/>
            <a:ext cx="23812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248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</a:t>
            </a:r>
            <a:r>
              <a:rPr lang="uk-UA" dirty="0" err="1" smtClean="0"/>
              <a:t>Медіапсихологічні</a:t>
            </a:r>
            <a:r>
              <a:rPr lang="uk-UA" dirty="0" smtClean="0"/>
              <a:t> рекомендації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ПЕРСОНАЛЬНИЙ РІВЕНЬ</a:t>
            </a:r>
          </a:p>
          <a:p>
            <a:r>
              <a:rPr lang="uk-UA" dirty="0" smtClean="0"/>
              <a:t>Підвищувати </a:t>
            </a:r>
            <a:r>
              <a:rPr lang="uk-UA" dirty="0" err="1" smtClean="0"/>
              <a:t>медіаграмотність</a:t>
            </a:r>
            <a:r>
              <a:rPr lang="uk-UA" dirty="0" smtClean="0"/>
              <a:t> дітей і підлітків, обізнаність щодо способів убезпечити власні онлайн практики  </a:t>
            </a:r>
          </a:p>
          <a:p>
            <a:r>
              <a:rPr lang="uk-UA" dirty="0" smtClean="0"/>
              <a:t>Розвивати психологічні механізми саморегуляції взаємодії з медіа, підвищувати психологічну культуру населення</a:t>
            </a:r>
          </a:p>
          <a:p>
            <a:r>
              <a:rPr lang="uk-UA" dirty="0" smtClean="0"/>
              <a:t>Сприяти домінуванню дружніх способів міжособистісного спілкування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976914" y="6023430"/>
            <a:ext cx="4176486" cy="698046"/>
          </a:xfrm>
        </p:spPr>
        <p:txBody>
          <a:bodyPr/>
          <a:lstStyle/>
          <a:p>
            <a:r>
              <a:rPr lang="ru-RU" sz="1400" dirty="0" err="1" smtClean="0"/>
              <a:t>Інститут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соціальної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політичної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психології</a:t>
            </a:r>
            <a:r>
              <a:rPr lang="ru-RU" sz="1400" dirty="0" smtClean="0"/>
              <a:t> </a:t>
            </a:r>
          </a:p>
          <a:p>
            <a:r>
              <a:rPr lang="ru-RU" sz="1400" dirty="0" err="1" smtClean="0"/>
              <a:t>Національна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академія</a:t>
            </a:r>
            <a:r>
              <a:rPr lang="ru-RU" sz="1400" dirty="0" smtClean="0"/>
              <a:t> </a:t>
            </a:r>
            <a:r>
              <a:rPr lang="ru-RU" sz="1400" dirty="0" err="1" smtClean="0"/>
              <a:t>педагогічних</a:t>
            </a:r>
            <a:r>
              <a:rPr lang="ru-RU" sz="1400" dirty="0" smtClean="0"/>
              <a:t> наук </a:t>
            </a:r>
            <a:r>
              <a:rPr lang="ru-RU" sz="1400" dirty="0" err="1" smtClean="0"/>
              <a:t>України</a:t>
            </a:r>
            <a:endParaRPr lang="uk-UA" sz="1400" dirty="0"/>
          </a:p>
        </p:txBody>
      </p:sp>
      <p:pic>
        <p:nvPicPr>
          <p:cNvPr id="5" name="Picture 2" descr="IGF-U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125"/>
            <a:ext cx="23812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474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500062"/>
            <a:ext cx="10515600" cy="1325563"/>
          </a:xfrm>
        </p:spPr>
        <p:txBody>
          <a:bodyPr/>
          <a:lstStyle/>
          <a:p>
            <a:pPr algn="ctr"/>
            <a:r>
              <a:rPr lang="uk-UA" dirty="0" smtClean="0"/>
              <a:t>Підтримаймо всеукраїнський експеримент з масового упровадження медіаосвіти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2017 р – старт всеукраїнського експерименту в усіх областях України за ініціативи НАПН України, наказ МОН України</a:t>
            </a:r>
          </a:p>
          <a:p>
            <a:r>
              <a:rPr lang="uk-UA" dirty="0" smtClean="0"/>
              <a:t>Охоплено понад 200 закладів освіти усіх рівнів – від дитячого садочка до вищих навчальних закладів</a:t>
            </a:r>
          </a:p>
          <a:p>
            <a:r>
              <a:rPr lang="uk-UA" dirty="0" smtClean="0"/>
              <a:t>Впроваджується понад 10 навчальних програм і методичних розробок з медіаосвіти дітей і молоді</a:t>
            </a:r>
          </a:p>
          <a:p>
            <a:r>
              <a:rPr lang="uk-UA" dirty="0" smtClean="0"/>
              <a:t>Модуль протидії </a:t>
            </a:r>
            <a:r>
              <a:rPr lang="uk-UA" dirty="0" err="1" smtClean="0"/>
              <a:t>кібербулінгу</a:t>
            </a:r>
            <a:r>
              <a:rPr lang="uk-UA" dirty="0" smtClean="0"/>
              <a:t> включено до дистанційного курсу «</a:t>
            </a:r>
            <a:r>
              <a:rPr lang="uk-UA" dirty="0" err="1" smtClean="0"/>
              <a:t>Медіаграмотність</a:t>
            </a:r>
            <a:r>
              <a:rPr lang="uk-UA" dirty="0" smtClean="0"/>
              <a:t> для освітян», який стартує 1 листопада, реєструймося </a:t>
            </a:r>
            <a:r>
              <a:rPr lang="uk-UA" dirty="0" smtClean="0">
                <a:sym typeface="Wingdings" panose="05000000000000000000" pitchFamily="2" charset="2"/>
              </a:rPr>
              <a:t> 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72946"/>
            <a:ext cx="4114800" cy="331932"/>
          </a:xfrm>
        </p:spPr>
        <p:txBody>
          <a:bodyPr/>
          <a:lstStyle/>
          <a:p>
            <a:r>
              <a:rPr lang="ru-RU" sz="1400" dirty="0" err="1" smtClean="0"/>
              <a:t>Інститут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соціальної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політичної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психології</a:t>
            </a:r>
            <a:r>
              <a:rPr lang="ru-RU" sz="1400" dirty="0" smtClean="0"/>
              <a:t> </a:t>
            </a:r>
          </a:p>
          <a:p>
            <a:r>
              <a:rPr lang="ru-RU" sz="1400" dirty="0" err="1" smtClean="0"/>
              <a:t>Національна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академія</a:t>
            </a:r>
            <a:r>
              <a:rPr lang="ru-RU" sz="1400" dirty="0" smtClean="0"/>
              <a:t> </a:t>
            </a:r>
            <a:r>
              <a:rPr lang="ru-RU" sz="1400" dirty="0" err="1" smtClean="0"/>
              <a:t>педагогічних</a:t>
            </a:r>
            <a:r>
              <a:rPr lang="ru-RU" sz="1400" dirty="0" smtClean="0"/>
              <a:t> наук </a:t>
            </a:r>
            <a:r>
              <a:rPr lang="ru-RU" sz="1400" dirty="0" err="1" smtClean="0"/>
              <a:t>України</a:t>
            </a:r>
            <a:endParaRPr lang="uk-UA" sz="1400" dirty="0"/>
          </a:p>
        </p:txBody>
      </p:sp>
      <p:pic>
        <p:nvPicPr>
          <p:cNvPr id="5" name="Picture 2" descr="IGF-U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2" y="1587"/>
            <a:ext cx="23812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6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Методологія дослідження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Тип дослідження: </a:t>
            </a:r>
            <a:r>
              <a:rPr lang="uk-UA" dirty="0" smtClean="0"/>
              <a:t>експериментальна підліткова панель (</a:t>
            </a:r>
            <a:r>
              <a:rPr lang="uk-UA" dirty="0" smtClean="0"/>
              <a:t>масове дистанційне он-лайн опитування з локальним контролем процедури проведення в базовому закладі освіти) </a:t>
            </a:r>
            <a:endParaRPr lang="uk-UA" dirty="0"/>
          </a:p>
          <a:p>
            <a:r>
              <a:rPr lang="uk-UA" dirty="0" smtClean="0"/>
              <a:t>Тестовий модуль надано Інститутом рефлексивних досліджень і спеціалізацій у межах Українського </a:t>
            </a:r>
            <a:r>
              <a:rPr lang="uk-UA" dirty="0" err="1" smtClean="0"/>
              <a:t>медіаосвітнього</a:t>
            </a:r>
            <a:r>
              <a:rPr lang="uk-UA" dirty="0" smtClean="0"/>
              <a:t> консорціуму на платформі </a:t>
            </a:r>
            <a:r>
              <a:rPr lang="en-US" u="sng" dirty="0" smtClean="0">
                <a:solidFill>
                  <a:srgbClr val="0070C0"/>
                </a:solidFill>
              </a:rPr>
              <a:t>profprestige.org.ua</a:t>
            </a:r>
            <a:endParaRPr lang="uk-UA" u="sng" dirty="0" smtClean="0">
              <a:solidFill>
                <a:srgbClr val="0070C0"/>
              </a:solidFill>
            </a:endParaRPr>
          </a:p>
          <a:p>
            <a:r>
              <a:rPr lang="uk-UA" dirty="0" smtClean="0"/>
              <a:t>Дати проведення 26.04.2018 – 18.05.2018</a:t>
            </a:r>
          </a:p>
          <a:p>
            <a:r>
              <a:rPr lang="uk-UA" dirty="0" smtClean="0"/>
              <a:t>Вибірка загальноукраїнська репрезентативна за віком і </a:t>
            </a:r>
            <a:r>
              <a:rPr lang="uk-UA" dirty="0" err="1" smtClean="0"/>
              <a:t>макрорегіоном</a:t>
            </a:r>
            <a:endParaRPr lang="uk-UA" dirty="0" smtClean="0"/>
          </a:p>
          <a:p>
            <a:pPr lvl="1"/>
            <a:r>
              <a:rPr lang="uk-UA" dirty="0" smtClean="0"/>
              <a:t>Територіальне охоплення – усі </a:t>
            </a:r>
            <a:r>
              <a:rPr lang="uk-UA" dirty="0" err="1" smtClean="0"/>
              <a:t>макрорегіони</a:t>
            </a:r>
            <a:r>
              <a:rPr lang="uk-UA" dirty="0" smtClean="0"/>
              <a:t> України </a:t>
            </a:r>
            <a:br>
              <a:rPr lang="uk-UA" dirty="0" smtClean="0"/>
            </a:br>
            <a:r>
              <a:rPr lang="uk-UA" dirty="0" smtClean="0"/>
              <a:t>(18 областей, 64 населених пунктів), максимальна похибка 6,24%</a:t>
            </a:r>
          </a:p>
          <a:p>
            <a:pPr lvl="1"/>
            <a:r>
              <a:rPr lang="uk-UA" dirty="0" smtClean="0"/>
              <a:t> Великі міста (обласні центри) – </a:t>
            </a:r>
            <a:r>
              <a:rPr lang="en-US" dirty="0" smtClean="0"/>
              <a:t>8%</a:t>
            </a:r>
            <a:r>
              <a:rPr lang="uk-UA" dirty="0" smtClean="0"/>
              <a:t>, інші міста – 64%, села і селища -27%</a:t>
            </a:r>
          </a:p>
          <a:p>
            <a:r>
              <a:rPr lang="uk-UA" dirty="0" smtClean="0"/>
              <a:t>Демографічна </a:t>
            </a:r>
            <a:r>
              <a:rPr lang="uk-UA" dirty="0"/>
              <a:t>х</a:t>
            </a:r>
            <a:r>
              <a:rPr lang="uk-UA" dirty="0" smtClean="0"/>
              <a:t>арактеристика вибірки: </a:t>
            </a:r>
            <a:endParaRPr lang="en-US" dirty="0" smtClean="0"/>
          </a:p>
          <a:p>
            <a:pPr lvl="1"/>
            <a:r>
              <a:rPr lang="uk-UA" dirty="0" smtClean="0"/>
              <a:t>2 вікові групи 13-14 років (учні 8 класів, </a:t>
            </a:r>
            <a:r>
              <a:rPr lang="en-US" dirty="0" smtClean="0"/>
              <a:t>N=465</a:t>
            </a:r>
            <a:r>
              <a:rPr lang="uk-UA" dirty="0" smtClean="0"/>
              <a:t>) і 15-16 років (учні 10 класів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smtClean="0"/>
              <a:t>N=668</a:t>
            </a:r>
            <a:r>
              <a:rPr lang="uk-UA" dirty="0" smtClean="0"/>
              <a:t>)</a:t>
            </a:r>
            <a:endParaRPr lang="en-US" dirty="0" smtClean="0"/>
          </a:p>
          <a:p>
            <a:pPr lvl="1"/>
            <a:r>
              <a:rPr lang="uk-UA" dirty="0" smtClean="0"/>
              <a:t>Гендерний розподіл: хлопчиків – 45,1%, </a:t>
            </a:r>
            <a:r>
              <a:rPr lang="uk-UA" dirty="0" err="1" smtClean="0"/>
              <a:t>дівчаток</a:t>
            </a:r>
            <a:r>
              <a:rPr lang="uk-UA" dirty="0" smtClean="0"/>
              <a:t> – 54,9%. </a:t>
            </a:r>
          </a:p>
          <a:p>
            <a:pPr marL="457200" lvl="1" indent="0">
              <a:buNone/>
            </a:pPr>
            <a:r>
              <a:rPr lang="uk-UA" sz="2000" dirty="0" smtClean="0"/>
              <a:t>(у</a:t>
            </a:r>
            <a:r>
              <a:rPr lang="ru-RU" sz="2000" dirty="0"/>
              <a:t> </a:t>
            </a:r>
            <a:r>
              <a:rPr lang="ru-RU" sz="2000" dirty="0" err="1"/>
              <a:t>генеральній</a:t>
            </a:r>
            <a:r>
              <a:rPr lang="ru-RU" sz="2000" dirty="0"/>
              <a:t> </a:t>
            </a:r>
            <a:r>
              <a:rPr lang="ru-RU" sz="2000" dirty="0" err="1"/>
              <a:t>сукупності</a:t>
            </a:r>
            <a:r>
              <a:rPr lang="ru-RU" sz="2000" dirty="0"/>
              <a:t> </a:t>
            </a:r>
            <a:r>
              <a:rPr lang="ru-RU" sz="2000" dirty="0" smtClean="0"/>
              <a:t>для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віку</a:t>
            </a:r>
            <a:r>
              <a:rPr lang="ru-RU" sz="2000" dirty="0" smtClean="0"/>
              <a:t> </a:t>
            </a:r>
            <a:r>
              <a:rPr lang="ru-RU" sz="2000" dirty="0" err="1" smtClean="0"/>
              <a:t>чоловіків</a:t>
            </a:r>
            <a:r>
              <a:rPr lang="ru-RU" sz="2000" dirty="0" smtClean="0"/>
              <a:t> </a:t>
            </a:r>
            <a:r>
              <a:rPr lang="ru-RU" sz="2000" dirty="0"/>
              <a:t>51,4%, </a:t>
            </a:r>
            <a:r>
              <a:rPr lang="ru-RU" sz="2000" dirty="0" err="1"/>
              <a:t>жінок</a:t>
            </a:r>
            <a:r>
              <a:rPr lang="ru-RU" sz="2000" dirty="0"/>
              <a:t> 48,6</a:t>
            </a:r>
            <a:r>
              <a:rPr lang="ru-RU" sz="2000" dirty="0" smtClean="0"/>
              <a:t>%)</a:t>
            </a:r>
            <a:r>
              <a:rPr lang="uk-UA" sz="2000" dirty="0" smtClean="0"/>
              <a:t> </a:t>
            </a:r>
          </a:p>
          <a:p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Інститут соціальної та політичної психології Національна академія педагогічних наук України</a:t>
            </a:r>
            <a:endParaRPr lang="uk-UA"/>
          </a:p>
        </p:txBody>
      </p:sp>
      <p:pic>
        <p:nvPicPr>
          <p:cNvPr id="5" name="Picture 2" descr="IGF-U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125"/>
            <a:ext cx="23812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322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uk-UA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2996836"/>
              </p:ext>
            </p:extLst>
          </p:nvPr>
        </p:nvGraphicFramePr>
        <p:xfrm>
          <a:off x="182880" y="130628"/>
          <a:ext cx="12009119" cy="6609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400" dirty="0" err="1" smtClean="0"/>
              <a:t>Інститут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соціальної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політичної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психології</a:t>
            </a:r>
            <a:r>
              <a:rPr lang="ru-RU" sz="1400" dirty="0" smtClean="0"/>
              <a:t> </a:t>
            </a:r>
          </a:p>
          <a:p>
            <a:r>
              <a:rPr lang="ru-RU" sz="1400" dirty="0" err="1" smtClean="0"/>
              <a:t>Національна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академія</a:t>
            </a:r>
            <a:r>
              <a:rPr lang="ru-RU" sz="1400" dirty="0" smtClean="0"/>
              <a:t> </a:t>
            </a:r>
            <a:r>
              <a:rPr lang="ru-RU" sz="1400" dirty="0" err="1" smtClean="0"/>
              <a:t>педагогічних</a:t>
            </a:r>
            <a:r>
              <a:rPr lang="ru-RU" sz="1400" dirty="0" smtClean="0"/>
              <a:t> наук </a:t>
            </a:r>
            <a:r>
              <a:rPr lang="ru-RU" sz="1400" dirty="0" err="1" smtClean="0"/>
              <a:t>України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877509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Масштаб загроз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Переслідування </a:t>
            </a:r>
          </a:p>
          <a:p>
            <a:pPr marL="0" indent="0">
              <a:buNone/>
            </a:pPr>
            <a:r>
              <a:rPr lang="uk-UA" dirty="0" smtClean="0"/>
              <a:t>                    7,1% </a:t>
            </a:r>
            <a:r>
              <a:rPr lang="uk-UA" dirty="0" smtClean="0"/>
              <a:t>– більше </a:t>
            </a:r>
            <a:r>
              <a:rPr lang="uk-UA" b="1" dirty="0" smtClean="0">
                <a:solidFill>
                  <a:srgbClr val="FF0000"/>
                </a:solidFill>
              </a:rPr>
              <a:t>77 тисяч </a:t>
            </a:r>
            <a:r>
              <a:rPr lang="uk-UA" dirty="0" smtClean="0"/>
              <a:t>підлітків </a:t>
            </a:r>
            <a:r>
              <a:rPr lang="uk-UA" sz="2000" dirty="0" smtClean="0"/>
              <a:t>(77 347)</a:t>
            </a:r>
            <a:endParaRPr lang="uk-UA" dirty="0" smtClean="0"/>
          </a:p>
          <a:p>
            <a:r>
              <a:rPr lang="uk-UA" dirty="0" smtClean="0"/>
              <a:t>Спонукання до насильства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6,1% – більше </a:t>
            </a:r>
            <a:r>
              <a:rPr lang="uk-UA" b="1" dirty="0" smtClean="0">
                <a:solidFill>
                  <a:srgbClr val="FF0000"/>
                </a:solidFill>
              </a:rPr>
              <a:t>66 тисяч </a:t>
            </a:r>
            <a:r>
              <a:rPr lang="uk-UA" sz="2000" dirty="0" smtClean="0"/>
              <a:t>(66 453)</a:t>
            </a:r>
            <a:endParaRPr lang="uk-UA" dirty="0" smtClean="0"/>
          </a:p>
          <a:p>
            <a:r>
              <a:rPr lang="uk-UA" dirty="0" smtClean="0"/>
              <a:t>Підштовхування до </a:t>
            </a:r>
            <a:r>
              <a:rPr lang="uk-UA" dirty="0" err="1" smtClean="0"/>
              <a:t>самоушкоджень</a:t>
            </a:r>
            <a:r>
              <a:rPr lang="uk-UA" dirty="0" smtClean="0"/>
              <a:t>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5,8% </a:t>
            </a:r>
            <a:r>
              <a:rPr lang="uk-UA" dirty="0" smtClean="0"/>
              <a:t>– більше </a:t>
            </a:r>
            <a:r>
              <a:rPr lang="uk-UA" b="1" dirty="0" smtClean="0">
                <a:solidFill>
                  <a:srgbClr val="FF0000"/>
                </a:solidFill>
              </a:rPr>
              <a:t>63 тисяч </a:t>
            </a:r>
            <a:r>
              <a:rPr lang="uk-UA" sz="2000" dirty="0" smtClean="0"/>
              <a:t>(63184)</a:t>
            </a:r>
            <a:r>
              <a:rPr lang="uk-UA" dirty="0" smtClean="0"/>
              <a:t>   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400" dirty="0" err="1" smtClean="0"/>
              <a:t>Інститут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соціальної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політичної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психології</a:t>
            </a:r>
            <a:r>
              <a:rPr lang="ru-RU" sz="1400" dirty="0" smtClean="0"/>
              <a:t> </a:t>
            </a:r>
          </a:p>
          <a:p>
            <a:r>
              <a:rPr lang="ru-RU" sz="1400" dirty="0" err="1" smtClean="0"/>
              <a:t>Національна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академія</a:t>
            </a:r>
            <a:r>
              <a:rPr lang="ru-RU" sz="1400" dirty="0" smtClean="0"/>
              <a:t> </a:t>
            </a:r>
            <a:r>
              <a:rPr lang="ru-RU" sz="1400" dirty="0" err="1" smtClean="0"/>
              <a:t>педагогічних</a:t>
            </a:r>
            <a:r>
              <a:rPr lang="ru-RU" sz="1400" dirty="0" smtClean="0"/>
              <a:t> наук </a:t>
            </a:r>
            <a:r>
              <a:rPr lang="ru-RU" sz="1400" dirty="0" err="1" smtClean="0"/>
              <a:t>України</a:t>
            </a:r>
            <a:endParaRPr lang="uk-UA" sz="1400" dirty="0"/>
          </a:p>
        </p:txBody>
      </p:sp>
      <p:pic>
        <p:nvPicPr>
          <p:cNvPr id="1026" name="Picture 2" descr="IGF-U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46" y="418760"/>
            <a:ext cx="23812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2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          </a:t>
            </a:r>
            <a:r>
              <a:rPr lang="ru-RU" b="1" dirty="0" err="1" smtClean="0"/>
              <a:t>Якщо</a:t>
            </a:r>
            <a:r>
              <a:rPr lang="ru-RU" b="1" dirty="0" smtClean="0"/>
              <a:t> Ви </a:t>
            </a:r>
            <a:r>
              <a:rPr lang="ru-RU" b="1" dirty="0" err="1" smtClean="0"/>
              <a:t>зазнавали</a:t>
            </a:r>
            <a:r>
              <a:rPr lang="ru-RU" b="1" dirty="0" smtClean="0"/>
              <a:t> </a:t>
            </a:r>
            <a:r>
              <a:rPr lang="ru-RU" b="1" dirty="0" err="1" smtClean="0"/>
              <a:t>грошових</a:t>
            </a:r>
            <a:r>
              <a:rPr lang="ru-RU" b="1" dirty="0" smtClean="0"/>
              <a:t> </a:t>
            </a:r>
            <a:r>
              <a:rPr lang="ru-RU" b="1" dirty="0" err="1" smtClean="0"/>
              <a:t>втрат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шахрайства</a:t>
            </a:r>
            <a:r>
              <a:rPr lang="ru-RU" b="1" dirty="0" smtClean="0"/>
              <a:t> в </a:t>
            </a:r>
            <a:r>
              <a:rPr lang="ru-RU" b="1" dirty="0" err="1" smtClean="0"/>
              <a:t>Інтернеті</a:t>
            </a:r>
            <a:r>
              <a:rPr lang="ru-RU" b="1" dirty="0" smtClean="0"/>
              <a:t>, то на яку суму?</a:t>
            </a:r>
            <a:r>
              <a:rPr lang="ru-RU" dirty="0" smtClean="0"/>
              <a:t> (N=1581)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9441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400" dirty="0" err="1" smtClean="0"/>
              <a:t>Інститут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соціальної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політичної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психології</a:t>
            </a:r>
            <a:r>
              <a:rPr lang="ru-RU" sz="1400" dirty="0" smtClean="0"/>
              <a:t> </a:t>
            </a:r>
          </a:p>
          <a:p>
            <a:r>
              <a:rPr lang="ru-RU" sz="1400" dirty="0" err="1" smtClean="0"/>
              <a:t>Національна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академія</a:t>
            </a:r>
            <a:r>
              <a:rPr lang="ru-RU" sz="1400" dirty="0" smtClean="0"/>
              <a:t> </a:t>
            </a:r>
            <a:r>
              <a:rPr lang="ru-RU" sz="1400" dirty="0" err="1" smtClean="0"/>
              <a:t>педагогічних</a:t>
            </a:r>
            <a:r>
              <a:rPr lang="ru-RU" sz="1400" dirty="0" smtClean="0"/>
              <a:t> наук </a:t>
            </a:r>
            <a:r>
              <a:rPr lang="ru-RU" sz="1400" dirty="0" err="1" smtClean="0"/>
              <a:t>України</a:t>
            </a:r>
            <a:endParaRPr lang="uk-UA" sz="1400" dirty="0"/>
          </a:p>
        </p:txBody>
      </p:sp>
      <p:pic>
        <p:nvPicPr>
          <p:cNvPr id="6" name="Picture 2" descr="IGF-U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2" y="230188"/>
            <a:ext cx="23812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526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Економічні втрати </a:t>
            </a:r>
            <a:br>
              <a:rPr lang="uk-UA" b="1" dirty="0" smtClean="0"/>
            </a:br>
            <a:r>
              <a:rPr lang="uk-UA" b="1" dirty="0" smtClean="0"/>
              <a:t>від інтернет-шахрайства </a:t>
            </a:r>
            <a:br>
              <a:rPr lang="uk-UA" b="1" dirty="0" smtClean="0"/>
            </a:br>
            <a:r>
              <a:rPr lang="uk-UA" b="1" dirty="0" smtClean="0"/>
              <a:t>серед підлітків 13-14 років 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3428" y="2685143"/>
            <a:ext cx="10410371" cy="3491820"/>
          </a:xfrm>
        </p:spPr>
        <p:txBody>
          <a:bodyPr/>
          <a:lstStyle/>
          <a:p>
            <a:r>
              <a:rPr lang="uk-UA" dirty="0" smtClean="0"/>
              <a:t>Серед опитаних втрати – 73 192 грн.</a:t>
            </a:r>
          </a:p>
          <a:p>
            <a:r>
              <a:rPr lang="uk-UA" dirty="0" smtClean="0"/>
              <a:t>Масштаб втрат загалом по Україні, з урахуванням 72,7% користувачів інтернетом серед підлітків цього віку 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                                     може коливатися </a:t>
            </a:r>
          </a:p>
          <a:p>
            <a:pPr marL="0" indent="0">
              <a:buNone/>
            </a:pPr>
            <a:r>
              <a:rPr lang="uk-UA" dirty="0" smtClean="0"/>
              <a:t>                   </a:t>
            </a:r>
            <a:r>
              <a:rPr lang="uk-UA" sz="4000" b="1" dirty="0" smtClean="0"/>
              <a:t>від 38 млн до 70 млн гривень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400" dirty="0" err="1" smtClean="0"/>
              <a:t>Інститут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соціальної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політичної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психології</a:t>
            </a:r>
            <a:r>
              <a:rPr lang="ru-RU" sz="1400" dirty="0" smtClean="0"/>
              <a:t> </a:t>
            </a:r>
          </a:p>
          <a:p>
            <a:r>
              <a:rPr lang="ru-RU" sz="1400" dirty="0" err="1" smtClean="0"/>
              <a:t>Національна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академія</a:t>
            </a:r>
            <a:r>
              <a:rPr lang="ru-RU" sz="1400" dirty="0" smtClean="0"/>
              <a:t> </a:t>
            </a:r>
            <a:r>
              <a:rPr lang="ru-RU" sz="1400" dirty="0" err="1" smtClean="0"/>
              <a:t>педагогічних</a:t>
            </a:r>
            <a:r>
              <a:rPr lang="ru-RU" sz="1400" dirty="0" smtClean="0"/>
              <a:t> наук </a:t>
            </a:r>
            <a:r>
              <a:rPr lang="ru-RU" sz="1400" dirty="0" err="1" smtClean="0"/>
              <a:t>України</a:t>
            </a:r>
            <a:endParaRPr lang="uk-UA" sz="1400" dirty="0"/>
          </a:p>
        </p:txBody>
      </p:sp>
      <p:pic>
        <p:nvPicPr>
          <p:cNvPr id="5" name="Picture 2" descr="IGF-U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89" y="185738"/>
            <a:ext cx="23812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25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Відмінності між дівчатками і хлопчиками </a:t>
            </a:r>
            <a:br>
              <a:rPr lang="uk-UA" b="1" dirty="0" smtClean="0"/>
            </a:br>
            <a:r>
              <a:rPr lang="uk-UA" b="1" dirty="0" smtClean="0"/>
              <a:t>в оцінці онлайн-небезпек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Хлопчики </a:t>
            </a:r>
            <a:r>
              <a:rPr lang="uk-UA" dirty="0" smtClean="0"/>
              <a:t>- підлітки </a:t>
            </a:r>
            <a:r>
              <a:rPr lang="uk-UA" dirty="0"/>
              <a:t>частіше повідомляють про </a:t>
            </a:r>
            <a:endParaRPr lang="uk-UA" dirty="0" smtClean="0"/>
          </a:p>
          <a:p>
            <a:pPr lvl="1"/>
            <a:r>
              <a:rPr lang="uk-UA" dirty="0" smtClean="0"/>
              <a:t>шахрайство (32%)</a:t>
            </a:r>
          </a:p>
          <a:p>
            <a:pPr lvl="1"/>
            <a:r>
              <a:rPr lang="uk-UA" dirty="0" err="1" smtClean="0"/>
              <a:t>самоушкодження</a:t>
            </a:r>
            <a:r>
              <a:rPr lang="uk-UA" dirty="0" smtClean="0"/>
              <a:t> (22%) </a:t>
            </a:r>
          </a:p>
          <a:p>
            <a:pPr lvl="1"/>
            <a:r>
              <a:rPr lang="uk-UA" dirty="0" smtClean="0"/>
              <a:t>нав'язування (19%)  </a:t>
            </a:r>
          </a:p>
          <a:p>
            <a:pPr lvl="1"/>
            <a:r>
              <a:rPr lang="uk-UA" dirty="0" err="1" smtClean="0"/>
              <a:t>кібербулінг</a:t>
            </a:r>
            <a:r>
              <a:rPr lang="uk-UA" dirty="0" smtClean="0"/>
              <a:t> (14%)</a:t>
            </a:r>
            <a:endParaRPr lang="uk-UA" dirty="0" smtClean="0"/>
          </a:p>
          <a:p>
            <a:pPr lvl="1"/>
            <a:endParaRPr lang="uk-UA" dirty="0" smtClean="0"/>
          </a:p>
          <a:p>
            <a:r>
              <a:rPr lang="ru-RU" dirty="0" err="1"/>
              <a:t>Дівчата-підлітки</a:t>
            </a:r>
            <a:r>
              <a:rPr lang="ru-RU" dirty="0"/>
              <a:t> - </a:t>
            </a:r>
            <a:r>
              <a:rPr lang="uk-UA" dirty="0" smtClean="0"/>
              <a:t>частіше повідомляють </a:t>
            </a:r>
            <a:r>
              <a:rPr lang="ru-RU" dirty="0" smtClean="0"/>
              <a:t>про </a:t>
            </a:r>
          </a:p>
          <a:p>
            <a:pPr lvl="1"/>
            <a:r>
              <a:rPr lang="ru-RU" dirty="0" err="1" smtClean="0"/>
              <a:t>переслідування</a:t>
            </a:r>
            <a:r>
              <a:rPr lang="ru-RU" dirty="0" smtClean="0"/>
              <a:t> (20%)</a:t>
            </a:r>
          </a:p>
          <a:p>
            <a:pPr lvl="1"/>
            <a:r>
              <a:rPr lang="ru-RU" dirty="0" err="1" smtClean="0"/>
              <a:t>викрадання</a:t>
            </a:r>
            <a:r>
              <a:rPr lang="ru-RU" dirty="0" smtClean="0"/>
              <a:t> (18%)</a:t>
            </a:r>
          </a:p>
          <a:p>
            <a:pPr lvl="1"/>
            <a:r>
              <a:rPr lang="ru-RU" dirty="0" err="1"/>
              <a:t>в</a:t>
            </a:r>
            <a:r>
              <a:rPr lang="ru-RU" dirty="0" err="1" smtClean="0"/>
              <a:t>тручання</a:t>
            </a:r>
            <a:r>
              <a:rPr lang="ru-RU" dirty="0" smtClean="0"/>
              <a:t> (</a:t>
            </a:r>
            <a:r>
              <a:rPr lang="ru-RU" dirty="0" smtClean="0"/>
              <a:t>16%)</a:t>
            </a:r>
          </a:p>
          <a:p>
            <a:pPr lvl="1"/>
            <a:r>
              <a:rPr lang="ru-RU" dirty="0" err="1" smtClean="0"/>
              <a:t>наклепи</a:t>
            </a:r>
            <a:r>
              <a:rPr lang="ru-RU" dirty="0" smtClean="0"/>
              <a:t> (</a:t>
            </a:r>
            <a:r>
              <a:rPr lang="ru-RU" dirty="0" smtClean="0"/>
              <a:t>14%)</a:t>
            </a:r>
          </a:p>
          <a:p>
            <a:pPr marL="457200" lvl="1" indent="0">
              <a:buNone/>
            </a:pPr>
            <a:endParaRPr lang="ru-RU" dirty="0" smtClean="0"/>
          </a:p>
          <a:p>
            <a:r>
              <a:rPr lang="ru-RU" dirty="0" err="1" smtClean="0"/>
              <a:t>Дівчата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хлопці</a:t>
            </a:r>
            <a:r>
              <a:rPr lang="ru-RU" dirty="0"/>
              <a:t> не </a:t>
            </a:r>
            <a:r>
              <a:rPr lang="ru-RU" dirty="0" err="1"/>
              <a:t>суттєво</a:t>
            </a:r>
            <a:r>
              <a:rPr lang="ru-RU" dirty="0"/>
              <a:t> не </a:t>
            </a:r>
            <a:r>
              <a:rPr lang="ru-RU" dirty="0" err="1"/>
              <a:t>відрізняються</a:t>
            </a:r>
            <a:r>
              <a:rPr lang="ru-RU" dirty="0"/>
              <a:t> за </a:t>
            </a:r>
            <a:r>
              <a:rPr lang="ru-RU" dirty="0" err="1"/>
              <a:t>кількістю</a:t>
            </a:r>
            <a:r>
              <a:rPr lang="ru-RU" dirty="0"/>
              <a:t>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вважає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 абсолютно </a:t>
            </a:r>
            <a:r>
              <a:rPr lang="ru-RU" dirty="0" err="1"/>
              <a:t>безпечним</a:t>
            </a:r>
            <a:r>
              <a:rPr lang="ru-RU" dirty="0"/>
              <a:t> для </a:t>
            </a:r>
            <a:r>
              <a:rPr lang="ru-RU" dirty="0" smtClean="0"/>
              <a:t>себе (5%),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 </a:t>
            </a:r>
            <a:r>
              <a:rPr lang="ru-RU" dirty="0" err="1"/>
              <a:t>дівчат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хлопців</a:t>
            </a:r>
            <a:r>
              <a:rPr lang="ru-RU" dirty="0"/>
              <a:t>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повідомляє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стикався</a:t>
            </a:r>
            <a:r>
              <a:rPr lang="ru-RU" dirty="0"/>
              <a:t> </a:t>
            </a:r>
            <a:r>
              <a:rPr lang="ru-RU" dirty="0" err="1"/>
              <a:t>особисто</a:t>
            </a:r>
            <a:r>
              <a:rPr lang="ru-RU" dirty="0"/>
              <a:t> з </a:t>
            </a:r>
            <a:r>
              <a:rPr lang="ru-RU" dirty="0" err="1" smtClean="0"/>
              <a:t>небезпеками</a:t>
            </a:r>
            <a:r>
              <a:rPr lang="ru-RU" dirty="0" smtClean="0"/>
              <a:t> (33%). </a:t>
            </a:r>
            <a:r>
              <a:rPr lang="ru-RU" dirty="0" err="1" smtClean="0"/>
              <a:t>Тобто</a:t>
            </a:r>
            <a:r>
              <a:rPr lang="ru-RU" dirty="0" smtClean="0"/>
              <a:t>, </a:t>
            </a:r>
            <a:r>
              <a:rPr lang="ru-RU" dirty="0" err="1" smtClean="0"/>
              <a:t>інформаційна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хлопчиків</a:t>
            </a:r>
            <a:r>
              <a:rPr lang="ru-RU" dirty="0" smtClean="0"/>
              <a:t> онлайн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ризикована</a:t>
            </a:r>
            <a:r>
              <a:rPr lang="ru-RU" dirty="0" smtClean="0"/>
              <a:t>. 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400" dirty="0" err="1" smtClean="0"/>
              <a:t>Інститут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соціальної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політичної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психології</a:t>
            </a:r>
            <a:r>
              <a:rPr lang="ru-RU" sz="1400" dirty="0" smtClean="0"/>
              <a:t> </a:t>
            </a:r>
          </a:p>
          <a:p>
            <a:r>
              <a:rPr lang="ru-RU" sz="1400" dirty="0" err="1" smtClean="0"/>
              <a:t>Національна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академія</a:t>
            </a:r>
            <a:r>
              <a:rPr lang="ru-RU" sz="1400" dirty="0" smtClean="0"/>
              <a:t> </a:t>
            </a:r>
            <a:r>
              <a:rPr lang="ru-RU" sz="1400" dirty="0" err="1" smtClean="0"/>
              <a:t>педагогічних</a:t>
            </a:r>
            <a:r>
              <a:rPr lang="ru-RU" sz="1400" dirty="0" smtClean="0"/>
              <a:t> наук </a:t>
            </a:r>
            <a:r>
              <a:rPr lang="ru-RU" sz="1400" dirty="0" err="1" smtClean="0"/>
              <a:t>України</a:t>
            </a:r>
            <a:endParaRPr lang="uk-UA" sz="1400" dirty="0"/>
          </a:p>
        </p:txBody>
      </p:sp>
      <p:pic>
        <p:nvPicPr>
          <p:cNvPr id="5" name="Picture 2" descr="IGF-U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37"/>
            <a:ext cx="23812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560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uk-UA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365195"/>
              </p:ext>
            </p:extLst>
          </p:nvPr>
        </p:nvGraphicFramePr>
        <p:xfrm>
          <a:off x="1190625" y="46037"/>
          <a:ext cx="11843658" cy="6325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400" dirty="0" err="1" smtClean="0"/>
              <a:t>Інститут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соціальної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політичної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психології</a:t>
            </a:r>
            <a:r>
              <a:rPr lang="ru-RU" sz="1400" dirty="0" smtClean="0"/>
              <a:t> </a:t>
            </a:r>
          </a:p>
          <a:p>
            <a:r>
              <a:rPr lang="ru-RU" sz="1400" dirty="0" err="1" smtClean="0"/>
              <a:t>Національна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академія</a:t>
            </a:r>
            <a:r>
              <a:rPr lang="ru-RU" sz="1400" dirty="0" smtClean="0"/>
              <a:t> </a:t>
            </a:r>
            <a:r>
              <a:rPr lang="ru-RU" sz="1400" dirty="0" err="1" smtClean="0"/>
              <a:t>педагогічних</a:t>
            </a:r>
            <a:r>
              <a:rPr lang="ru-RU" sz="1400" dirty="0" smtClean="0"/>
              <a:t> наук </a:t>
            </a:r>
            <a:r>
              <a:rPr lang="ru-RU" sz="1400" dirty="0" err="1" smtClean="0"/>
              <a:t>України</a:t>
            </a:r>
            <a:endParaRPr lang="uk-UA" sz="1400" dirty="0"/>
          </a:p>
        </p:txBody>
      </p:sp>
      <p:pic>
        <p:nvPicPr>
          <p:cNvPr id="6" name="Picture 2" descr="IGF-U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37"/>
            <a:ext cx="23812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529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</a:t>
            </a:r>
            <a:r>
              <a:rPr lang="uk-UA" dirty="0" err="1" smtClean="0"/>
              <a:t>Медіапсихологічні</a:t>
            </a:r>
            <a:r>
              <a:rPr lang="uk-UA" dirty="0" smtClean="0"/>
              <a:t> рекомендації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СУСПІЛЬНИЙ РІВЕНЬ</a:t>
            </a:r>
          </a:p>
          <a:p>
            <a:r>
              <a:rPr lang="uk-UA" dirty="0" smtClean="0"/>
              <a:t>Інтегрувати зусилля громадянського суспільства на </a:t>
            </a:r>
            <a:r>
              <a:rPr lang="uk-UA" dirty="0" err="1" smtClean="0"/>
              <a:t>медіаосвіті</a:t>
            </a:r>
            <a:r>
              <a:rPr lang="uk-UA" dirty="0" smtClean="0"/>
              <a:t> з метою формування </a:t>
            </a:r>
            <a:r>
              <a:rPr lang="uk-UA" dirty="0" err="1" smtClean="0"/>
              <a:t>медіакультури</a:t>
            </a:r>
            <a:r>
              <a:rPr lang="uk-UA" dirty="0" smtClean="0"/>
              <a:t> населення і ставлення до Інтернету як спільного блага</a:t>
            </a:r>
          </a:p>
          <a:p>
            <a:r>
              <a:rPr lang="uk-UA" dirty="0" smtClean="0"/>
              <a:t>Активізувати широку громадську дискусію щодо системи прийнятних санкцій за нецивілізоване використання Інтернету</a:t>
            </a:r>
          </a:p>
          <a:p>
            <a:r>
              <a:rPr lang="uk-UA" dirty="0" smtClean="0"/>
              <a:t>Включити питання </a:t>
            </a:r>
            <a:r>
              <a:rPr lang="uk-UA" dirty="0" err="1" smtClean="0"/>
              <a:t>кібербулінгу</a:t>
            </a:r>
            <a:r>
              <a:rPr lang="uk-UA" dirty="0" smtClean="0"/>
              <a:t> в Національну компанію протидії </a:t>
            </a:r>
            <a:r>
              <a:rPr lang="uk-UA" dirty="0" err="1" smtClean="0"/>
              <a:t>булінгу</a:t>
            </a:r>
            <a:r>
              <a:rPr lang="uk-UA" dirty="0" smtClean="0"/>
              <a:t> в освіті, розпочату на підтримку інклюзивної освіти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052458"/>
            <a:ext cx="4114800" cy="669018"/>
          </a:xfrm>
        </p:spPr>
        <p:txBody>
          <a:bodyPr/>
          <a:lstStyle/>
          <a:p>
            <a:r>
              <a:rPr lang="ru-RU" sz="1400" dirty="0" err="1" smtClean="0"/>
              <a:t>Інститут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соціальної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політичної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психології</a:t>
            </a:r>
            <a:r>
              <a:rPr lang="ru-RU" sz="1400" dirty="0" smtClean="0"/>
              <a:t> </a:t>
            </a:r>
          </a:p>
          <a:p>
            <a:r>
              <a:rPr lang="ru-RU" sz="1400" dirty="0" err="1" smtClean="0"/>
              <a:t>Національна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академія</a:t>
            </a:r>
            <a:r>
              <a:rPr lang="ru-RU" sz="1400" dirty="0" smtClean="0"/>
              <a:t> </a:t>
            </a:r>
            <a:r>
              <a:rPr lang="ru-RU" sz="1400" dirty="0" err="1" smtClean="0"/>
              <a:t>педагогічних</a:t>
            </a:r>
            <a:r>
              <a:rPr lang="ru-RU" sz="1400" dirty="0" smtClean="0"/>
              <a:t> наук </a:t>
            </a:r>
            <a:r>
              <a:rPr lang="ru-RU" sz="1400" dirty="0" err="1" smtClean="0"/>
              <a:t>України</a:t>
            </a:r>
            <a:endParaRPr lang="uk-UA" sz="1400" dirty="0"/>
          </a:p>
        </p:txBody>
      </p:sp>
      <p:pic>
        <p:nvPicPr>
          <p:cNvPr id="5" name="Picture 2" descr="IGF-U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125"/>
            <a:ext cx="23812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4145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624</Words>
  <Application>Microsoft Office PowerPoint</Application>
  <PresentationFormat>Широкоэкранный</PresentationFormat>
  <Paragraphs>93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Тема Office</vt:lpstr>
      <vt:lpstr>Підлітковий рейтинг  онлайн-небезпек  і медіапсихологічні рекомендації</vt:lpstr>
      <vt:lpstr>               Методологія дослідження</vt:lpstr>
      <vt:lpstr> </vt:lpstr>
      <vt:lpstr>Масштаб загроз</vt:lpstr>
      <vt:lpstr>               Якщо Ви зазнавали грошових втрат від шахрайства в Інтернеті, то на яку суму? (N=1581)</vt:lpstr>
      <vt:lpstr>Економічні втрати  від інтернет-шахрайства  серед підлітків 13-14 років </vt:lpstr>
      <vt:lpstr>Відмінності між дівчатками і хлопчиками  в оцінці онлайн-небезпек</vt:lpstr>
      <vt:lpstr> </vt:lpstr>
      <vt:lpstr>             Медіапсихологічні рекомендації</vt:lpstr>
      <vt:lpstr>               Медіапсихологічні рекомендації</vt:lpstr>
      <vt:lpstr>Підтримаймо всеукраїнський експеримент з масового упровадження медіаосвіти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Підлітковий рейтинг  онлайн-небезпек:  медіапсихологічні рекомендації</dc:title>
  <dc:creator>Lyubov</dc:creator>
  <cp:lastModifiedBy>Lyubov</cp:lastModifiedBy>
  <cp:revision>15</cp:revision>
  <dcterms:created xsi:type="dcterms:W3CDTF">2018-09-28T05:28:55Z</dcterms:created>
  <dcterms:modified xsi:type="dcterms:W3CDTF">2018-09-28T07:56:28Z</dcterms:modified>
</cp:coreProperties>
</file>