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57" r:id="rId5"/>
    <p:sldId id="293" r:id="rId6"/>
    <p:sldId id="314" r:id="rId7"/>
    <p:sldId id="315" r:id="rId8"/>
    <p:sldId id="316" r:id="rId9"/>
    <p:sldId id="261" r:id="rId10"/>
    <p:sldId id="295" r:id="rId11"/>
    <p:sldId id="296" r:id="rId12"/>
    <p:sldId id="297" r:id="rId13"/>
    <p:sldId id="298" r:id="rId14"/>
    <p:sldId id="299" r:id="rId15"/>
    <p:sldId id="300" r:id="rId16"/>
    <p:sldId id="317" r:id="rId17"/>
    <p:sldId id="318" r:id="rId18"/>
    <p:sldId id="262" r:id="rId19"/>
    <p:sldId id="301" r:id="rId20"/>
    <p:sldId id="305" r:id="rId21"/>
    <p:sldId id="303" r:id="rId22"/>
    <p:sldId id="306" r:id="rId23"/>
    <p:sldId id="307" r:id="rId24"/>
    <p:sldId id="265" r:id="rId25"/>
    <p:sldId id="266" r:id="rId26"/>
    <p:sldId id="308" r:id="rId27"/>
    <p:sldId id="325" r:id="rId28"/>
    <p:sldId id="324" r:id="rId29"/>
    <p:sldId id="326" r:id="rId30"/>
    <p:sldId id="313" r:id="rId31"/>
    <p:sldId id="294" r:id="rId32"/>
    <p:sldId id="273" r:id="rId33"/>
    <p:sldId id="280" r:id="rId34"/>
    <p:sldId id="287" r:id="rId35"/>
    <p:sldId id="286" r:id="rId36"/>
    <p:sldId id="288" r:id="rId37"/>
    <p:sldId id="285" r:id="rId38"/>
    <p:sldId id="264" r:id="rId39"/>
    <p:sldId id="276" r:id="rId40"/>
    <p:sldId id="268" r:id="rId41"/>
    <p:sldId id="284" r:id="rId42"/>
    <p:sldId id="290" r:id="rId43"/>
    <p:sldId id="269" r:id="rId44"/>
    <p:sldId id="289" r:id="rId45"/>
    <p:sldId id="278" r:id="rId46"/>
    <p:sldId id="291" r:id="rId47"/>
    <p:sldId id="270" r:id="rId48"/>
    <p:sldId id="275" r:id="rId49"/>
    <p:sldId id="271" r:id="rId50"/>
    <p:sldId id="274" r:id="rId51"/>
    <p:sldId id="272" r:id="rId52"/>
    <p:sldId id="277" r:id="rId53"/>
    <p:sldId id="292" r:id="rId54"/>
    <p:sldId id="319" r:id="rId55"/>
    <p:sldId id="320" r:id="rId56"/>
    <p:sldId id="321" r:id="rId57"/>
    <p:sldId id="322" r:id="rId58"/>
    <p:sldId id="323" r:id="rId59"/>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660"/>
  </p:normalViewPr>
  <p:slideViewPr>
    <p:cSldViewPr snapToGrid="0">
      <p:cViewPr varScale="1">
        <p:scale>
          <a:sx n="73" d="100"/>
          <a:sy n="73" d="100"/>
        </p:scale>
        <p:origin x="5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C9C6C-59C3-49C2-AEF9-6D527C15E16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12ED1D1F-3800-40CD-A033-E049B4F3130E}">
      <dgm:prSet phldrT="[Текст]"/>
      <dgm:spPr/>
      <dgm:t>
        <a:bodyPr/>
        <a:lstStyle/>
        <a:p>
          <a:r>
            <a:rPr lang="ru-RU" dirty="0" err="1" smtClean="0"/>
            <a:t>Суїцидальні</a:t>
          </a:r>
          <a:r>
            <a:rPr lang="ru-RU" dirty="0" smtClean="0"/>
            <a:t> думки</a:t>
          </a:r>
          <a:endParaRPr lang="ru-RU" dirty="0"/>
        </a:p>
      </dgm:t>
    </dgm:pt>
    <dgm:pt modelId="{0CF9CC40-DD46-4EA4-B383-A03F6905541D}" type="parTrans" cxnId="{3702F390-7BF3-49FA-83DD-C20FA50021A8}">
      <dgm:prSet/>
      <dgm:spPr/>
      <dgm:t>
        <a:bodyPr/>
        <a:lstStyle/>
        <a:p>
          <a:endParaRPr lang="ru-RU"/>
        </a:p>
      </dgm:t>
    </dgm:pt>
    <dgm:pt modelId="{B831E308-7975-4EC9-B780-37A22076ED82}" type="sibTrans" cxnId="{3702F390-7BF3-49FA-83DD-C20FA50021A8}">
      <dgm:prSet/>
      <dgm:spPr/>
      <dgm:t>
        <a:bodyPr/>
        <a:lstStyle/>
        <a:p>
          <a:endParaRPr lang="ru-RU"/>
        </a:p>
      </dgm:t>
    </dgm:pt>
    <dgm:pt modelId="{A9E99FA9-90E6-41ED-A957-26F416007D2E}">
      <dgm:prSet phldrT="[Текст]"/>
      <dgm:spPr/>
      <dgm:t>
        <a:bodyPr/>
        <a:lstStyle/>
        <a:p>
          <a:r>
            <a:rPr lang="ru-RU" dirty="0" err="1" smtClean="0"/>
            <a:t>Суїцидальні</a:t>
          </a:r>
          <a:r>
            <a:rPr lang="ru-RU" dirty="0" smtClean="0"/>
            <a:t> </a:t>
          </a:r>
          <a:r>
            <a:rPr lang="ru-RU" dirty="0" err="1" smtClean="0"/>
            <a:t>спроби</a:t>
          </a:r>
          <a:endParaRPr lang="ru-RU" dirty="0"/>
        </a:p>
      </dgm:t>
    </dgm:pt>
    <dgm:pt modelId="{CE9A1936-76C1-4568-A876-831D30A9E468}" type="parTrans" cxnId="{50E1F3C1-3E94-459C-8B4A-3B7EF3ABC62A}">
      <dgm:prSet/>
      <dgm:spPr/>
      <dgm:t>
        <a:bodyPr/>
        <a:lstStyle/>
        <a:p>
          <a:endParaRPr lang="ru-RU"/>
        </a:p>
      </dgm:t>
    </dgm:pt>
    <dgm:pt modelId="{888D6269-82D1-492F-8EF8-A9AA2DF99DFA}" type="sibTrans" cxnId="{50E1F3C1-3E94-459C-8B4A-3B7EF3ABC62A}">
      <dgm:prSet/>
      <dgm:spPr/>
      <dgm:t>
        <a:bodyPr/>
        <a:lstStyle/>
        <a:p>
          <a:endParaRPr lang="ru-RU"/>
        </a:p>
      </dgm:t>
    </dgm:pt>
    <dgm:pt modelId="{5EA7D7FF-54BD-4C1D-8B5B-F89596AF044D}">
      <dgm:prSet phldrT="[Текст]"/>
      <dgm:spPr/>
      <dgm:t>
        <a:bodyPr/>
        <a:lstStyle/>
        <a:p>
          <a:r>
            <a:rPr lang="ru-RU" dirty="0" err="1" smtClean="0"/>
            <a:t>Суїцид</a:t>
          </a:r>
          <a:r>
            <a:rPr lang="ru-RU" dirty="0" smtClean="0"/>
            <a:t>=смерть</a:t>
          </a:r>
          <a:endParaRPr lang="ru-RU" dirty="0"/>
        </a:p>
      </dgm:t>
    </dgm:pt>
    <dgm:pt modelId="{43AE6EFA-04E1-4323-BEA1-B36341117B98}" type="parTrans" cxnId="{CA6BAE50-C654-4441-A544-3F3BD4A3C8F1}">
      <dgm:prSet/>
      <dgm:spPr/>
      <dgm:t>
        <a:bodyPr/>
        <a:lstStyle/>
        <a:p>
          <a:endParaRPr lang="ru-RU"/>
        </a:p>
      </dgm:t>
    </dgm:pt>
    <dgm:pt modelId="{BFD15585-820F-4735-8837-87FDA32729F0}" type="sibTrans" cxnId="{CA6BAE50-C654-4441-A544-3F3BD4A3C8F1}">
      <dgm:prSet/>
      <dgm:spPr/>
      <dgm:t>
        <a:bodyPr/>
        <a:lstStyle/>
        <a:p>
          <a:endParaRPr lang="ru-RU"/>
        </a:p>
      </dgm:t>
    </dgm:pt>
    <dgm:pt modelId="{683688ED-8D4C-45E7-9140-22F859F6055C}" type="pres">
      <dgm:prSet presAssocID="{8D9C9C6C-59C3-49C2-AEF9-6D527C15E165}" presName="outerComposite" presStyleCnt="0">
        <dgm:presLayoutVars>
          <dgm:chMax val="5"/>
          <dgm:dir/>
          <dgm:resizeHandles val="exact"/>
        </dgm:presLayoutVars>
      </dgm:prSet>
      <dgm:spPr/>
      <dgm:t>
        <a:bodyPr/>
        <a:lstStyle/>
        <a:p>
          <a:endParaRPr lang="ru-RU"/>
        </a:p>
      </dgm:t>
    </dgm:pt>
    <dgm:pt modelId="{EE84BD59-1FE3-4AA5-8111-DD839F03E62B}" type="pres">
      <dgm:prSet presAssocID="{8D9C9C6C-59C3-49C2-AEF9-6D527C15E165}" presName="dummyMaxCanvas" presStyleCnt="0">
        <dgm:presLayoutVars/>
      </dgm:prSet>
      <dgm:spPr/>
    </dgm:pt>
    <dgm:pt modelId="{A3BC5318-E215-4756-BE5B-EFE87D7120F9}" type="pres">
      <dgm:prSet presAssocID="{8D9C9C6C-59C3-49C2-AEF9-6D527C15E165}" presName="ThreeNodes_1" presStyleLbl="node1" presStyleIdx="0" presStyleCnt="3">
        <dgm:presLayoutVars>
          <dgm:bulletEnabled val="1"/>
        </dgm:presLayoutVars>
      </dgm:prSet>
      <dgm:spPr/>
      <dgm:t>
        <a:bodyPr/>
        <a:lstStyle/>
        <a:p>
          <a:endParaRPr lang="ru-RU"/>
        </a:p>
      </dgm:t>
    </dgm:pt>
    <dgm:pt modelId="{0F7AAC3D-BF47-485F-98A6-553BC4A582F4}" type="pres">
      <dgm:prSet presAssocID="{8D9C9C6C-59C3-49C2-AEF9-6D527C15E165}" presName="ThreeNodes_2" presStyleLbl="node1" presStyleIdx="1" presStyleCnt="3">
        <dgm:presLayoutVars>
          <dgm:bulletEnabled val="1"/>
        </dgm:presLayoutVars>
      </dgm:prSet>
      <dgm:spPr/>
      <dgm:t>
        <a:bodyPr/>
        <a:lstStyle/>
        <a:p>
          <a:endParaRPr lang="ru-RU"/>
        </a:p>
      </dgm:t>
    </dgm:pt>
    <dgm:pt modelId="{41958509-587E-4599-BA12-C86E0F82EFE9}" type="pres">
      <dgm:prSet presAssocID="{8D9C9C6C-59C3-49C2-AEF9-6D527C15E165}" presName="ThreeNodes_3" presStyleLbl="node1" presStyleIdx="2" presStyleCnt="3">
        <dgm:presLayoutVars>
          <dgm:bulletEnabled val="1"/>
        </dgm:presLayoutVars>
      </dgm:prSet>
      <dgm:spPr/>
      <dgm:t>
        <a:bodyPr/>
        <a:lstStyle/>
        <a:p>
          <a:endParaRPr lang="ru-RU"/>
        </a:p>
      </dgm:t>
    </dgm:pt>
    <dgm:pt modelId="{06F0C47F-0675-41D3-98DC-56B2E5E8954F}" type="pres">
      <dgm:prSet presAssocID="{8D9C9C6C-59C3-49C2-AEF9-6D527C15E165}" presName="ThreeConn_1-2" presStyleLbl="fgAccFollowNode1" presStyleIdx="0" presStyleCnt="2">
        <dgm:presLayoutVars>
          <dgm:bulletEnabled val="1"/>
        </dgm:presLayoutVars>
      </dgm:prSet>
      <dgm:spPr/>
      <dgm:t>
        <a:bodyPr/>
        <a:lstStyle/>
        <a:p>
          <a:endParaRPr lang="ru-RU"/>
        </a:p>
      </dgm:t>
    </dgm:pt>
    <dgm:pt modelId="{D7F25CAE-5DC5-43FA-8C33-82EC15772438}" type="pres">
      <dgm:prSet presAssocID="{8D9C9C6C-59C3-49C2-AEF9-6D527C15E165}" presName="ThreeConn_2-3" presStyleLbl="fgAccFollowNode1" presStyleIdx="1" presStyleCnt="2">
        <dgm:presLayoutVars>
          <dgm:bulletEnabled val="1"/>
        </dgm:presLayoutVars>
      </dgm:prSet>
      <dgm:spPr/>
      <dgm:t>
        <a:bodyPr/>
        <a:lstStyle/>
        <a:p>
          <a:endParaRPr lang="ru-RU"/>
        </a:p>
      </dgm:t>
    </dgm:pt>
    <dgm:pt modelId="{88AA7D4E-7639-42E9-8646-4F9523967300}" type="pres">
      <dgm:prSet presAssocID="{8D9C9C6C-59C3-49C2-AEF9-6D527C15E165}" presName="ThreeNodes_1_text" presStyleLbl="node1" presStyleIdx="2" presStyleCnt="3">
        <dgm:presLayoutVars>
          <dgm:bulletEnabled val="1"/>
        </dgm:presLayoutVars>
      </dgm:prSet>
      <dgm:spPr/>
      <dgm:t>
        <a:bodyPr/>
        <a:lstStyle/>
        <a:p>
          <a:endParaRPr lang="ru-RU"/>
        </a:p>
      </dgm:t>
    </dgm:pt>
    <dgm:pt modelId="{9456D58B-7EA8-4FF0-8861-5C05F3993129}" type="pres">
      <dgm:prSet presAssocID="{8D9C9C6C-59C3-49C2-AEF9-6D527C15E165}" presName="ThreeNodes_2_text" presStyleLbl="node1" presStyleIdx="2" presStyleCnt="3">
        <dgm:presLayoutVars>
          <dgm:bulletEnabled val="1"/>
        </dgm:presLayoutVars>
      </dgm:prSet>
      <dgm:spPr/>
      <dgm:t>
        <a:bodyPr/>
        <a:lstStyle/>
        <a:p>
          <a:endParaRPr lang="ru-RU"/>
        </a:p>
      </dgm:t>
    </dgm:pt>
    <dgm:pt modelId="{2FE16485-87ED-4C6E-8820-37A1CA9B4614}" type="pres">
      <dgm:prSet presAssocID="{8D9C9C6C-59C3-49C2-AEF9-6D527C15E165}" presName="ThreeNodes_3_text" presStyleLbl="node1" presStyleIdx="2" presStyleCnt="3">
        <dgm:presLayoutVars>
          <dgm:bulletEnabled val="1"/>
        </dgm:presLayoutVars>
      </dgm:prSet>
      <dgm:spPr/>
      <dgm:t>
        <a:bodyPr/>
        <a:lstStyle/>
        <a:p>
          <a:endParaRPr lang="ru-RU"/>
        </a:p>
      </dgm:t>
    </dgm:pt>
  </dgm:ptLst>
  <dgm:cxnLst>
    <dgm:cxn modelId="{3702F390-7BF3-49FA-83DD-C20FA50021A8}" srcId="{8D9C9C6C-59C3-49C2-AEF9-6D527C15E165}" destId="{12ED1D1F-3800-40CD-A033-E049B4F3130E}" srcOrd="0" destOrd="0" parTransId="{0CF9CC40-DD46-4EA4-B383-A03F6905541D}" sibTransId="{B831E308-7975-4EC9-B780-37A22076ED82}"/>
    <dgm:cxn modelId="{40671ECD-54EA-4139-822C-1530F2E56886}" type="presOf" srcId="{8D9C9C6C-59C3-49C2-AEF9-6D527C15E165}" destId="{683688ED-8D4C-45E7-9140-22F859F6055C}" srcOrd="0" destOrd="0" presId="urn:microsoft.com/office/officeart/2005/8/layout/vProcess5"/>
    <dgm:cxn modelId="{CA6BAE50-C654-4441-A544-3F3BD4A3C8F1}" srcId="{8D9C9C6C-59C3-49C2-AEF9-6D527C15E165}" destId="{5EA7D7FF-54BD-4C1D-8B5B-F89596AF044D}" srcOrd="2" destOrd="0" parTransId="{43AE6EFA-04E1-4323-BEA1-B36341117B98}" sibTransId="{BFD15585-820F-4735-8837-87FDA32729F0}"/>
    <dgm:cxn modelId="{3DA1900A-32C9-4F91-8A8A-86EA78FDC894}" type="presOf" srcId="{888D6269-82D1-492F-8EF8-A9AA2DF99DFA}" destId="{D7F25CAE-5DC5-43FA-8C33-82EC15772438}" srcOrd="0" destOrd="0" presId="urn:microsoft.com/office/officeart/2005/8/layout/vProcess5"/>
    <dgm:cxn modelId="{50E1F3C1-3E94-459C-8B4A-3B7EF3ABC62A}" srcId="{8D9C9C6C-59C3-49C2-AEF9-6D527C15E165}" destId="{A9E99FA9-90E6-41ED-A957-26F416007D2E}" srcOrd="1" destOrd="0" parTransId="{CE9A1936-76C1-4568-A876-831D30A9E468}" sibTransId="{888D6269-82D1-492F-8EF8-A9AA2DF99DFA}"/>
    <dgm:cxn modelId="{63794C54-C752-492D-9DD1-B82A0A1FBB85}" type="presOf" srcId="{5EA7D7FF-54BD-4C1D-8B5B-F89596AF044D}" destId="{2FE16485-87ED-4C6E-8820-37A1CA9B4614}" srcOrd="1" destOrd="0" presId="urn:microsoft.com/office/officeart/2005/8/layout/vProcess5"/>
    <dgm:cxn modelId="{70A0C7F0-48B1-4385-B69E-723DE657C1AB}" type="presOf" srcId="{B831E308-7975-4EC9-B780-37A22076ED82}" destId="{06F0C47F-0675-41D3-98DC-56B2E5E8954F}" srcOrd="0" destOrd="0" presId="urn:microsoft.com/office/officeart/2005/8/layout/vProcess5"/>
    <dgm:cxn modelId="{C24BF883-9376-4FE3-9B02-D23451A6DED0}" type="presOf" srcId="{A9E99FA9-90E6-41ED-A957-26F416007D2E}" destId="{0F7AAC3D-BF47-485F-98A6-553BC4A582F4}" srcOrd="0" destOrd="0" presId="urn:microsoft.com/office/officeart/2005/8/layout/vProcess5"/>
    <dgm:cxn modelId="{644E58D1-E423-47A2-9EC3-5731A1FFE04C}" type="presOf" srcId="{5EA7D7FF-54BD-4C1D-8B5B-F89596AF044D}" destId="{41958509-587E-4599-BA12-C86E0F82EFE9}" srcOrd="0" destOrd="0" presId="urn:microsoft.com/office/officeart/2005/8/layout/vProcess5"/>
    <dgm:cxn modelId="{890A7573-AC07-4EA3-AEE2-91E3BDC2A8A1}" type="presOf" srcId="{12ED1D1F-3800-40CD-A033-E049B4F3130E}" destId="{A3BC5318-E215-4756-BE5B-EFE87D7120F9}" srcOrd="0" destOrd="0" presId="urn:microsoft.com/office/officeart/2005/8/layout/vProcess5"/>
    <dgm:cxn modelId="{355CEB81-E547-496C-A08C-40A9E729E7BF}" type="presOf" srcId="{12ED1D1F-3800-40CD-A033-E049B4F3130E}" destId="{88AA7D4E-7639-42E9-8646-4F9523967300}" srcOrd="1" destOrd="0" presId="urn:microsoft.com/office/officeart/2005/8/layout/vProcess5"/>
    <dgm:cxn modelId="{E96E9A06-B31D-4499-80DC-A292CDA4D254}" type="presOf" srcId="{A9E99FA9-90E6-41ED-A957-26F416007D2E}" destId="{9456D58B-7EA8-4FF0-8861-5C05F3993129}" srcOrd="1" destOrd="0" presId="urn:microsoft.com/office/officeart/2005/8/layout/vProcess5"/>
    <dgm:cxn modelId="{4B13E0AB-242C-4B64-9D54-F74051FF3ACD}" type="presParOf" srcId="{683688ED-8D4C-45E7-9140-22F859F6055C}" destId="{EE84BD59-1FE3-4AA5-8111-DD839F03E62B}" srcOrd="0" destOrd="0" presId="urn:microsoft.com/office/officeart/2005/8/layout/vProcess5"/>
    <dgm:cxn modelId="{0E3756A7-D465-4D0D-85A3-A4489DCA6AAB}" type="presParOf" srcId="{683688ED-8D4C-45E7-9140-22F859F6055C}" destId="{A3BC5318-E215-4756-BE5B-EFE87D7120F9}" srcOrd="1" destOrd="0" presId="urn:microsoft.com/office/officeart/2005/8/layout/vProcess5"/>
    <dgm:cxn modelId="{4B921472-1590-405B-BB4C-B463463F0901}" type="presParOf" srcId="{683688ED-8D4C-45E7-9140-22F859F6055C}" destId="{0F7AAC3D-BF47-485F-98A6-553BC4A582F4}" srcOrd="2" destOrd="0" presId="urn:microsoft.com/office/officeart/2005/8/layout/vProcess5"/>
    <dgm:cxn modelId="{571B01EF-A492-498D-A0AD-BE306C35664C}" type="presParOf" srcId="{683688ED-8D4C-45E7-9140-22F859F6055C}" destId="{41958509-587E-4599-BA12-C86E0F82EFE9}" srcOrd="3" destOrd="0" presId="urn:microsoft.com/office/officeart/2005/8/layout/vProcess5"/>
    <dgm:cxn modelId="{0B641F06-EF22-420F-8C57-744FCEBAA055}" type="presParOf" srcId="{683688ED-8D4C-45E7-9140-22F859F6055C}" destId="{06F0C47F-0675-41D3-98DC-56B2E5E8954F}" srcOrd="4" destOrd="0" presId="urn:microsoft.com/office/officeart/2005/8/layout/vProcess5"/>
    <dgm:cxn modelId="{C5ED98FD-665D-4685-B255-B9E899B2415C}" type="presParOf" srcId="{683688ED-8D4C-45E7-9140-22F859F6055C}" destId="{D7F25CAE-5DC5-43FA-8C33-82EC15772438}" srcOrd="5" destOrd="0" presId="urn:microsoft.com/office/officeart/2005/8/layout/vProcess5"/>
    <dgm:cxn modelId="{6E2E36AA-CC67-422B-96BA-7038C31518EC}" type="presParOf" srcId="{683688ED-8D4C-45E7-9140-22F859F6055C}" destId="{88AA7D4E-7639-42E9-8646-4F9523967300}" srcOrd="6" destOrd="0" presId="urn:microsoft.com/office/officeart/2005/8/layout/vProcess5"/>
    <dgm:cxn modelId="{B181A179-6148-4D24-9318-44CE8DEC6060}" type="presParOf" srcId="{683688ED-8D4C-45E7-9140-22F859F6055C}" destId="{9456D58B-7EA8-4FF0-8861-5C05F3993129}" srcOrd="7" destOrd="0" presId="urn:microsoft.com/office/officeart/2005/8/layout/vProcess5"/>
    <dgm:cxn modelId="{49C05CFA-678C-4F10-B72D-7F10CB7B431E}" type="presParOf" srcId="{683688ED-8D4C-45E7-9140-22F859F6055C}" destId="{2FE16485-87ED-4C6E-8820-37A1CA9B4614}"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9C9C6C-59C3-49C2-AEF9-6D527C15E16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12ED1D1F-3800-40CD-A033-E049B4F3130E}">
      <dgm:prSet phldrT="[Текст]"/>
      <dgm:spPr/>
      <dgm:t>
        <a:bodyPr/>
        <a:lstStyle/>
        <a:p>
          <a:r>
            <a:rPr lang="ru-RU" dirty="0" err="1" smtClean="0"/>
            <a:t>Суїцидальні</a:t>
          </a:r>
          <a:r>
            <a:rPr lang="ru-RU" dirty="0" smtClean="0"/>
            <a:t> думки, </a:t>
          </a:r>
          <a:r>
            <a:rPr lang="ru-RU" dirty="0" err="1" smtClean="0"/>
            <a:t>задум</a:t>
          </a:r>
          <a:endParaRPr lang="ru-RU" dirty="0"/>
        </a:p>
      </dgm:t>
    </dgm:pt>
    <dgm:pt modelId="{0CF9CC40-DD46-4EA4-B383-A03F6905541D}" type="parTrans" cxnId="{3702F390-7BF3-49FA-83DD-C20FA50021A8}">
      <dgm:prSet/>
      <dgm:spPr/>
      <dgm:t>
        <a:bodyPr/>
        <a:lstStyle/>
        <a:p>
          <a:endParaRPr lang="ru-RU"/>
        </a:p>
      </dgm:t>
    </dgm:pt>
    <dgm:pt modelId="{B831E308-7975-4EC9-B780-37A22076ED82}" type="sibTrans" cxnId="{3702F390-7BF3-49FA-83DD-C20FA50021A8}">
      <dgm:prSet/>
      <dgm:spPr/>
      <dgm:t>
        <a:bodyPr/>
        <a:lstStyle/>
        <a:p>
          <a:endParaRPr lang="ru-RU"/>
        </a:p>
      </dgm:t>
    </dgm:pt>
    <dgm:pt modelId="{A9E99FA9-90E6-41ED-A957-26F416007D2E}">
      <dgm:prSet phldrT="[Текст]"/>
      <dgm:spPr/>
      <dgm:t>
        <a:bodyPr/>
        <a:lstStyle/>
        <a:p>
          <a:r>
            <a:rPr lang="ru-RU" dirty="0" err="1" smtClean="0"/>
            <a:t>Суїцидальні</a:t>
          </a:r>
          <a:r>
            <a:rPr lang="ru-RU" dirty="0" smtClean="0"/>
            <a:t> </a:t>
          </a:r>
          <a:r>
            <a:rPr lang="ru-RU" dirty="0" err="1" smtClean="0"/>
            <a:t>наміри</a:t>
          </a:r>
          <a:r>
            <a:rPr lang="ru-RU" dirty="0" smtClean="0"/>
            <a:t>, </a:t>
          </a:r>
          <a:r>
            <a:rPr lang="ru-RU" dirty="0" err="1" smtClean="0"/>
            <a:t>спроби</a:t>
          </a:r>
          <a:endParaRPr lang="ru-RU" dirty="0"/>
        </a:p>
      </dgm:t>
    </dgm:pt>
    <dgm:pt modelId="{CE9A1936-76C1-4568-A876-831D30A9E468}" type="parTrans" cxnId="{50E1F3C1-3E94-459C-8B4A-3B7EF3ABC62A}">
      <dgm:prSet/>
      <dgm:spPr/>
      <dgm:t>
        <a:bodyPr/>
        <a:lstStyle/>
        <a:p>
          <a:endParaRPr lang="ru-RU"/>
        </a:p>
      </dgm:t>
    </dgm:pt>
    <dgm:pt modelId="{888D6269-82D1-492F-8EF8-A9AA2DF99DFA}" type="sibTrans" cxnId="{50E1F3C1-3E94-459C-8B4A-3B7EF3ABC62A}">
      <dgm:prSet/>
      <dgm:spPr/>
      <dgm:t>
        <a:bodyPr/>
        <a:lstStyle/>
        <a:p>
          <a:endParaRPr lang="ru-RU"/>
        </a:p>
      </dgm:t>
    </dgm:pt>
    <dgm:pt modelId="{5EA7D7FF-54BD-4C1D-8B5B-F89596AF044D}">
      <dgm:prSet phldrT="[Текст]"/>
      <dgm:spPr/>
      <dgm:t>
        <a:bodyPr/>
        <a:lstStyle/>
        <a:p>
          <a:r>
            <a:rPr lang="ru-RU" dirty="0" err="1" smtClean="0"/>
            <a:t>Суїцид</a:t>
          </a:r>
          <a:r>
            <a:rPr lang="ru-RU" dirty="0" smtClean="0"/>
            <a:t>=смерть</a:t>
          </a:r>
          <a:endParaRPr lang="ru-RU" dirty="0"/>
        </a:p>
      </dgm:t>
    </dgm:pt>
    <dgm:pt modelId="{43AE6EFA-04E1-4323-BEA1-B36341117B98}" type="parTrans" cxnId="{CA6BAE50-C654-4441-A544-3F3BD4A3C8F1}">
      <dgm:prSet/>
      <dgm:spPr/>
      <dgm:t>
        <a:bodyPr/>
        <a:lstStyle/>
        <a:p>
          <a:endParaRPr lang="ru-RU"/>
        </a:p>
      </dgm:t>
    </dgm:pt>
    <dgm:pt modelId="{BFD15585-820F-4735-8837-87FDA32729F0}" type="sibTrans" cxnId="{CA6BAE50-C654-4441-A544-3F3BD4A3C8F1}">
      <dgm:prSet/>
      <dgm:spPr/>
      <dgm:t>
        <a:bodyPr/>
        <a:lstStyle/>
        <a:p>
          <a:endParaRPr lang="ru-RU"/>
        </a:p>
      </dgm:t>
    </dgm:pt>
    <dgm:pt modelId="{683688ED-8D4C-45E7-9140-22F859F6055C}" type="pres">
      <dgm:prSet presAssocID="{8D9C9C6C-59C3-49C2-AEF9-6D527C15E165}" presName="outerComposite" presStyleCnt="0">
        <dgm:presLayoutVars>
          <dgm:chMax val="5"/>
          <dgm:dir/>
          <dgm:resizeHandles val="exact"/>
        </dgm:presLayoutVars>
      </dgm:prSet>
      <dgm:spPr/>
      <dgm:t>
        <a:bodyPr/>
        <a:lstStyle/>
        <a:p>
          <a:endParaRPr lang="ru-RU"/>
        </a:p>
      </dgm:t>
    </dgm:pt>
    <dgm:pt modelId="{EE84BD59-1FE3-4AA5-8111-DD839F03E62B}" type="pres">
      <dgm:prSet presAssocID="{8D9C9C6C-59C3-49C2-AEF9-6D527C15E165}" presName="dummyMaxCanvas" presStyleCnt="0">
        <dgm:presLayoutVars/>
      </dgm:prSet>
      <dgm:spPr/>
    </dgm:pt>
    <dgm:pt modelId="{A3BC5318-E215-4756-BE5B-EFE87D7120F9}" type="pres">
      <dgm:prSet presAssocID="{8D9C9C6C-59C3-49C2-AEF9-6D527C15E165}" presName="ThreeNodes_1" presStyleLbl="node1" presStyleIdx="0" presStyleCnt="3">
        <dgm:presLayoutVars>
          <dgm:bulletEnabled val="1"/>
        </dgm:presLayoutVars>
      </dgm:prSet>
      <dgm:spPr/>
      <dgm:t>
        <a:bodyPr/>
        <a:lstStyle/>
        <a:p>
          <a:endParaRPr lang="ru-RU"/>
        </a:p>
      </dgm:t>
    </dgm:pt>
    <dgm:pt modelId="{0F7AAC3D-BF47-485F-98A6-553BC4A582F4}" type="pres">
      <dgm:prSet presAssocID="{8D9C9C6C-59C3-49C2-AEF9-6D527C15E165}" presName="ThreeNodes_2" presStyleLbl="node1" presStyleIdx="1" presStyleCnt="3">
        <dgm:presLayoutVars>
          <dgm:bulletEnabled val="1"/>
        </dgm:presLayoutVars>
      </dgm:prSet>
      <dgm:spPr/>
      <dgm:t>
        <a:bodyPr/>
        <a:lstStyle/>
        <a:p>
          <a:endParaRPr lang="ru-RU"/>
        </a:p>
      </dgm:t>
    </dgm:pt>
    <dgm:pt modelId="{41958509-587E-4599-BA12-C86E0F82EFE9}" type="pres">
      <dgm:prSet presAssocID="{8D9C9C6C-59C3-49C2-AEF9-6D527C15E165}" presName="ThreeNodes_3" presStyleLbl="node1" presStyleIdx="2" presStyleCnt="3">
        <dgm:presLayoutVars>
          <dgm:bulletEnabled val="1"/>
        </dgm:presLayoutVars>
      </dgm:prSet>
      <dgm:spPr/>
      <dgm:t>
        <a:bodyPr/>
        <a:lstStyle/>
        <a:p>
          <a:endParaRPr lang="ru-RU"/>
        </a:p>
      </dgm:t>
    </dgm:pt>
    <dgm:pt modelId="{06F0C47F-0675-41D3-98DC-56B2E5E8954F}" type="pres">
      <dgm:prSet presAssocID="{8D9C9C6C-59C3-49C2-AEF9-6D527C15E165}" presName="ThreeConn_1-2" presStyleLbl="fgAccFollowNode1" presStyleIdx="0" presStyleCnt="2">
        <dgm:presLayoutVars>
          <dgm:bulletEnabled val="1"/>
        </dgm:presLayoutVars>
      </dgm:prSet>
      <dgm:spPr/>
      <dgm:t>
        <a:bodyPr/>
        <a:lstStyle/>
        <a:p>
          <a:endParaRPr lang="ru-RU"/>
        </a:p>
      </dgm:t>
    </dgm:pt>
    <dgm:pt modelId="{D7F25CAE-5DC5-43FA-8C33-82EC15772438}" type="pres">
      <dgm:prSet presAssocID="{8D9C9C6C-59C3-49C2-AEF9-6D527C15E165}" presName="ThreeConn_2-3" presStyleLbl="fgAccFollowNode1" presStyleIdx="1" presStyleCnt="2">
        <dgm:presLayoutVars>
          <dgm:bulletEnabled val="1"/>
        </dgm:presLayoutVars>
      </dgm:prSet>
      <dgm:spPr/>
      <dgm:t>
        <a:bodyPr/>
        <a:lstStyle/>
        <a:p>
          <a:endParaRPr lang="ru-RU"/>
        </a:p>
      </dgm:t>
    </dgm:pt>
    <dgm:pt modelId="{88AA7D4E-7639-42E9-8646-4F9523967300}" type="pres">
      <dgm:prSet presAssocID="{8D9C9C6C-59C3-49C2-AEF9-6D527C15E165}" presName="ThreeNodes_1_text" presStyleLbl="node1" presStyleIdx="2" presStyleCnt="3">
        <dgm:presLayoutVars>
          <dgm:bulletEnabled val="1"/>
        </dgm:presLayoutVars>
      </dgm:prSet>
      <dgm:spPr/>
      <dgm:t>
        <a:bodyPr/>
        <a:lstStyle/>
        <a:p>
          <a:endParaRPr lang="ru-RU"/>
        </a:p>
      </dgm:t>
    </dgm:pt>
    <dgm:pt modelId="{9456D58B-7EA8-4FF0-8861-5C05F3993129}" type="pres">
      <dgm:prSet presAssocID="{8D9C9C6C-59C3-49C2-AEF9-6D527C15E165}" presName="ThreeNodes_2_text" presStyleLbl="node1" presStyleIdx="2" presStyleCnt="3">
        <dgm:presLayoutVars>
          <dgm:bulletEnabled val="1"/>
        </dgm:presLayoutVars>
      </dgm:prSet>
      <dgm:spPr/>
      <dgm:t>
        <a:bodyPr/>
        <a:lstStyle/>
        <a:p>
          <a:endParaRPr lang="ru-RU"/>
        </a:p>
      </dgm:t>
    </dgm:pt>
    <dgm:pt modelId="{2FE16485-87ED-4C6E-8820-37A1CA9B4614}" type="pres">
      <dgm:prSet presAssocID="{8D9C9C6C-59C3-49C2-AEF9-6D527C15E165}" presName="ThreeNodes_3_text" presStyleLbl="node1" presStyleIdx="2" presStyleCnt="3">
        <dgm:presLayoutVars>
          <dgm:bulletEnabled val="1"/>
        </dgm:presLayoutVars>
      </dgm:prSet>
      <dgm:spPr/>
      <dgm:t>
        <a:bodyPr/>
        <a:lstStyle/>
        <a:p>
          <a:endParaRPr lang="ru-RU"/>
        </a:p>
      </dgm:t>
    </dgm:pt>
  </dgm:ptLst>
  <dgm:cxnLst>
    <dgm:cxn modelId="{3702F390-7BF3-49FA-83DD-C20FA50021A8}" srcId="{8D9C9C6C-59C3-49C2-AEF9-6D527C15E165}" destId="{12ED1D1F-3800-40CD-A033-E049B4F3130E}" srcOrd="0" destOrd="0" parTransId="{0CF9CC40-DD46-4EA4-B383-A03F6905541D}" sibTransId="{B831E308-7975-4EC9-B780-37A22076ED82}"/>
    <dgm:cxn modelId="{40671ECD-54EA-4139-822C-1530F2E56886}" type="presOf" srcId="{8D9C9C6C-59C3-49C2-AEF9-6D527C15E165}" destId="{683688ED-8D4C-45E7-9140-22F859F6055C}" srcOrd="0" destOrd="0" presId="urn:microsoft.com/office/officeart/2005/8/layout/vProcess5"/>
    <dgm:cxn modelId="{CA6BAE50-C654-4441-A544-3F3BD4A3C8F1}" srcId="{8D9C9C6C-59C3-49C2-AEF9-6D527C15E165}" destId="{5EA7D7FF-54BD-4C1D-8B5B-F89596AF044D}" srcOrd="2" destOrd="0" parTransId="{43AE6EFA-04E1-4323-BEA1-B36341117B98}" sibTransId="{BFD15585-820F-4735-8837-87FDA32729F0}"/>
    <dgm:cxn modelId="{3DA1900A-32C9-4F91-8A8A-86EA78FDC894}" type="presOf" srcId="{888D6269-82D1-492F-8EF8-A9AA2DF99DFA}" destId="{D7F25CAE-5DC5-43FA-8C33-82EC15772438}" srcOrd="0" destOrd="0" presId="urn:microsoft.com/office/officeart/2005/8/layout/vProcess5"/>
    <dgm:cxn modelId="{50E1F3C1-3E94-459C-8B4A-3B7EF3ABC62A}" srcId="{8D9C9C6C-59C3-49C2-AEF9-6D527C15E165}" destId="{A9E99FA9-90E6-41ED-A957-26F416007D2E}" srcOrd="1" destOrd="0" parTransId="{CE9A1936-76C1-4568-A876-831D30A9E468}" sibTransId="{888D6269-82D1-492F-8EF8-A9AA2DF99DFA}"/>
    <dgm:cxn modelId="{63794C54-C752-492D-9DD1-B82A0A1FBB85}" type="presOf" srcId="{5EA7D7FF-54BD-4C1D-8B5B-F89596AF044D}" destId="{2FE16485-87ED-4C6E-8820-37A1CA9B4614}" srcOrd="1" destOrd="0" presId="urn:microsoft.com/office/officeart/2005/8/layout/vProcess5"/>
    <dgm:cxn modelId="{70A0C7F0-48B1-4385-B69E-723DE657C1AB}" type="presOf" srcId="{B831E308-7975-4EC9-B780-37A22076ED82}" destId="{06F0C47F-0675-41D3-98DC-56B2E5E8954F}" srcOrd="0" destOrd="0" presId="urn:microsoft.com/office/officeart/2005/8/layout/vProcess5"/>
    <dgm:cxn modelId="{C24BF883-9376-4FE3-9B02-D23451A6DED0}" type="presOf" srcId="{A9E99FA9-90E6-41ED-A957-26F416007D2E}" destId="{0F7AAC3D-BF47-485F-98A6-553BC4A582F4}" srcOrd="0" destOrd="0" presId="urn:microsoft.com/office/officeart/2005/8/layout/vProcess5"/>
    <dgm:cxn modelId="{644E58D1-E423-47A2-9EC3-5731A1FFE04C}" type="presOf" srcId="{5EA7D7FF-54BD-4C1D-8B5B-F89596AF044D}" destId="{41958509-587E-4599-BA12-C86E0F82EFE9}" srcOrd="0" destOrd="0" presId="urn:microsoft.com/office/officeart/2005/8/layout/vProcess5"/>
    <dgm:cxn modelId="{890A7573-AC07-4EA3-AEE2-91E3BDC2A8A1}" type="presOf" srcId="{12ED1D1F-3800-40CD-A033-E049B4F3130E}" destId="{A3BC5318-E215-4756-BE5B-EFE87D7120F9}" srcOrd="0" destOrd="0" presId="urn:microsoft.com/office/officeart/2005/8/layout/vProcess5"/>
    <dgm:cxn modelId="{355CEB81-E547-496C-A08C-40A9E729E7BF}" type="presOf" srcId="{12ED1D1F-3800-40CD-A033-E049B4F3130E}" destId="{88AA7D4E-7639-42E9-8646-4F9523967300}" srcOrd="1" destOrd="0" presId="urn:microsoft.com/office/officeart/2005/8/layout/vProcess5"/>
    <dgm:cxn modelId="{E96E9A06-B31D-4499-80DC-A292CDA4D254}" type="presOf" srcId="{A9E99FA9-90E6-41ED-A957-26F416007D2E}" destId="{9456D58B-7EA8-4FF0-8861-5C05F3993129}" srcOrd="1" destOrd="0" presId="urn:microsoft.com/office/officeart/2005/8/layout/vProcess5"/>
    <dgm:cxn modelId="{4B13E0AB-242C-4B64-9D54-F74051FF3ACD}" type="presParOf" srcId="{683688ED-8D4C-45E7-9140-22F859F6055C}" destId="{EE84BD59-1FE3-4AA5-8111-DD839F03E62B}" srcOrd="0" destOrd="0" presId="urn:microsoft.com/office/officeart/2005/8/layout/vProcess5"/>
    <dgm:cxn modelId="{0E3756A7-D465-4D0D-85A3-A4489DCA6AAB}" type="presParOf" srcId="{683688ED-8D4C-45E7-9140-22F859F6055C}" destId="{A3BC5318-E215-4756-BE5B-EFE87D7120F9}" srcOrd="1" destOrd="0" presId="urn:microsoft.com/office/officeart/2005/8/layout/vProcess5"/>
    <dgm:cxn modelId="{4B921472-1590-405B-BB4C-B463463F0901}" type="presParOf" srcId="{683688ED-8D4C-45E7-9140-22F859F6055C}" destId="{0F7AAC3D-BF47-485F-98A6-553BC4A582F4}" srcOrd="2" destOrd="0" presId="urn:microsoft.com/office/officeart/2005/8/layout/vProcess5"/>
    <dgm:cxn modelId="{571B01EF-A492-498D-A0AD-BE306C35664C}" type="presParOf" srcId="{683688ED-8D4C-45E7-9140-22F859F6055C}" destId="{41958509-587E-4599-BA12-C86E0F82EFE9}" srcOrd="3" destOrd="0" presId="urn:microsoft.com/office/officeart/2005/8/layout/vProcess5"/>
    <dgm:cxn modelId="{0B641F06-EF22-420F-8C57-744FCEBAA055}" type="presParOf" srcId="{683688ED-8D4C-45E7-9140-22F859F6055C}" destId="{06F0C47F-0675-41D3-98DC-56B2E5E8954F}" srcOrd="4" destOrd="0" presId="urn:microsoft.com/office/officeart/2005/8/layout/vProcess5"/>
    <dgm:cxn modelId="{C5ED98FD-665D-4685-B255-B9E899B2415C}" type="presParOf" srcId="{683688ED-8D4C-45E7-9140-22F859F6055C}" destId="{D7F25CAE-5DC5-43FA-8C33-82EC15772438}" srcOrd="5" destOrd="0" presId="urn:microsoft.com/office/officeart/2005/8/layout/vProcess5"/>
    <dgm:cxn modelId="{6E2E36AA-CC67-422B-96BA-7038C31518EC}" type="presParOf" srcId="{683688ED-8D4C-45E7-9140-22F859F6055C}" destId="{88AA7D4E-7639-42E9-8646-4F9523967300}" srcOrd="6" destOrd="0" presId="urn:microsoft.com/office/officeart/2005/8/layout/vProcess5"/>
    <dgm:cxn modelId="{B181A179-6148-4D24-9318-44CE8DEC6060}" type="presParOf" srcId="{683688ED-8D4C-45E7-9140-22F859F6055C}" destId="{9456D58B-7EA8-4FF0-8861-5C05F3993129}" srcOrd="7" destOrd="0" presId="urn:microsoft.com/office/officeart/2005/8/layout/vProcess5"/>
    <dgm:cxn modelId="{49C05CFA-678C-4F10-B72D-7F10CB7B431E}" type="presParOf" srcId="{683688ED-8D4C-45E7-9140-22F859F6055C}" destId="{2FE16485-87ED-4C6E-8820-37A1CA9B4614}"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8F725D-64FA-4355-9EE2-6D6258EB574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ru-RU"/>
        </a:p>
      </dgm:t>
    </dgm:pt>
    <dgm:pt modelId="{9412A78E-B8CB-4023-93B2-17DB1827EED2}">
      <dgm:prSet phldrT="[Текст]"/>
      <dgm:spPr/>
      <dgm:t>
        <a:bodyPr/>
        <a:lstStyle/>
        <a:p>
          <a:r>
            <a:rPr lang="ru-RU" dirty="0" smtClean="0"/>
            <a:t>Проблема (</a:t>
          </a:r>
          <a:r>
            <a:rPr lang="ru-RU" dirty="0" err="1" smtClean="0"/>
            <a:t>втрата</a:t>
          </a:r>
          <a:r>
            <a:rPr lang="ru-RU" dirty="0" smtClean="0"/>
            <a:t>, </a:t>
          </a:r>
          <a:r>
            <a:rPr lang="ru-RU" dirty="0" err="1" smtClean="0"/>
            <a:t>конфлікт</a:t>
          </a:r>
          <a:r>
            <a:rPr lang="ru-RU" dirty="0" smtClean="0"/>
            <a:t>, </a:t>
          </a:r>
          <a:r>
            <a:rPr lang="ru-RU" dirty="0" err="1" smtClean="0"/>
            <a:t>виклик</a:t>
          </a:r>
          <a:r>
            <a:rPr lang="ru-RU" dirty="0" smtClean="0"/>
            <a:t>, </a:t>
          </a:r>
          <a:r>
            <a:rPr lang="ru-RU" dirty="0" err="1" smtClean="0"/>
            <a:t>екзистенційна</a:t>
          </a:r>
          <a:r>
            <a:rPr lang="ru-RU" dirty="0" smtClean="0"/>
            <a:t> криза) </a:t>
          </a:r>
          <a:endParaRPr lang="ru-RU" dirty="0"/>
        </a:p>
      </dgm:t>
    </dgm:pt>
    <dgm:pt modelId="{374CBD71-B0C0-49ED-AB5A-A561EDBA9CED}" type="parTrans" cxnId="{95A7FE3F-8F2A-416E-8FEA-E40D3DE69777}">
      <dgm:prSet/>
      <dgm:spPr/>
      <dgm:t>
        <a:bodyPr/>
        <a:lstStyle/>
        <a:p>
          <a:endParaRPr lang="ru-RU"/>
        </a:p>
      </dgm:t>
    </dgm:pt>
    <dgm:pt modelId="{46F362FB-E880-4706-89C5-38DAAD930FA6}" type="sibTrans" cxnId="{95A7FE3F-8F2A-416E-8FEA-E40D3DE69777}">
      <dgm:prSet/>
      <dgm:spPr/>
      <dgm:t>
        <a:bodyPr/>
        <a:lstStyle/>
        <a:p>
          <a:endParaRPr lang="ru-RU"/>
        </a:p>
      </dgm:t>
    </dgm:pt>
    <dgm:pt modelId="{BD55AACB-ECDE-4017-9ECB-D810D0032C7C}">
      <dgm:prSet phldrT="[Текст]"/>
      <dgm:spPr/>
      <dgm:t>
        <a:bodyPr/>
        <a:lstStyle/>
        <a:p>
          <a:r>
            <a:rPr lang="ru-RU" dirty="0" err="1" smtClean="0"/>
            <a:t>Невміння</a:t>
          </a:r>
          <a:r>
            <a:rPr lang="ru-RU" dirty="0" smtClean="0"/>
            <a:t> </a:t>
          </a:r>
          <a:r>
            <a:rPr lang="ru-RU" dirty="0" err="1" smtClean="0"/>
            <a:t>вирішувати</a:t>
          </a:r>
          <a:r>
            <a:rPr lang="ru-RU" dirty="0" smtClean="0"/>
            <a:t> </a:t>
          </a:r>
          <a:r>
            <a:rPr lang="ru-RU" dirty="0" err="1" smtClean="0"/>
            <a:t>проблеми</a:t>
          </a:r>
          <a:r>
            <a:rPr lang="ru-RU" dirty="0" smtClean="0"/>
            <a:t> і </a:t>
          </a:r>
          <a:r>
            <a:rPr lang="ru-RU" dirty="0" err="1" smtClean="0"/>
            <a:t>просити</a:t>
          </a:r>
          <a:r>
            <a:rPr lang="ru-RU" dirty="0" smtClean="0"/>
            <a:t> </a:t>
          </a:r>
          <a:r>
            <a:rPr lang="ru-RU" dirty="0" err="1" smtClean="0"/>
            <a:t>допомоги</a:t>
          </a:r>
          <a:r>
            <a:rPr lang="ru-RU" dirty="0" smtClean="0"/>
            <a:t>=</a:t>
          </a:r>
          <a:r>
            <a:rPr lang="en-US" dirty="0" smtClean="0"/>
            <a:t>&gt;</a:t>
          </a:r>
          <a:r>
            <a:rPr lang="ru-RU" dirty="0" err="1" smtClean="0"/>
            <a:t>виснаження</a:t>
          </a:r>
          <a:endParaRPr lang="ru-RU" dirty="0"/>
        </a:p>
      </dgm:t>
    </dgm:pt>
    <dgm:pt modelId="{4AB83D63-C953-4E8A-9D27-B5DF13FADB96}" type="parTrans" cxnId="{82DBB172-85F4-410F-AD8A-3FE96CDF822E}">
      <dgm:prSet/>
      <dgm:spPr/>
      <dgm:t>
        <a:bodyPr/>
        <a:lstStyle/>
        <a:p>
          <a:endParaRPr lang="ru-RU"/>
        </a:p>
      </dgm:t>
    </dgm:pt>
    <dgm:pt modelId="{1A50F664-5E17-4813-95D2-2862D46B6DEF}" type="sibTrans" cxnId="{82DBB172-85F4-410F-AD8A-3FE96CDF822E}">
      <dgm:prSet/>
      <dgm:spPr/>
      <dgm:t>
        <a:bodyPr/>
        <a:lstStyle/>
        <a:p>
          <a:endParaRPr lang="ru-RU"/>
        </a:p>
      </dgm:t>
    </dgm:pt>
    <dgm:pt modelId="{8CEE0DD3-39CC-42F8-B000-42A710AA0F2F}">
      <dgm:prSet phldrT="[Текст]"/>
      <dgm:spPr/>
      <dgm:t>
        <a:bodyPr/>
        <a:lstStyle/>
        <a:p>
          <a:r>
            <a:rPr lang="ru-RU" dirty="0" err="1" smtClean="0"/>
            <a:t>Страждання</a:t>
          </a:r>
          <a:r>
            <a:rPr lang="ru-RU" dirty="0" smtClean="0"/>
            <a:t>, </a:t>
          </a:r>
          <a:r>
            <a:rPr lang="ru-RU" dirty="0" err="1" smtClean="0"/>
            <a:t>поглиблення</a:t>
          </a:r>
          <a:r>
            <a:rPr lang="ru-RU" dirty="0" smtClean="0"/>
            <a:t> </a:t>
          </a:r>
          <a:r>
            <a:rPr lang="ru-RU" dirty="0" err="1" smtClean="0"/>
            <a:t>токсичних</a:t>
          </a:r>
          <a:r>
            <a:rPr lang="ru-RU" dirty="0" smtClean="0"/>
            <a:t> </a:t>
          </a:r>
          <a:r>
            <a:rPr lang="ru-RU" dirty="0" err="1" smtClean="0"/>
            <a:t>емоцій</a:t>
          </a:r>
          <a:r>
            <a:rPr lang="ru-RU" dirty="0" smtClean="0"/>
            <a:t> </a:t>
          </a:r>
          <a:r>
            <a:rPr lang="ru-RU" dirty="0" err="1" smtClean="0"/>
            <a:t>нікчемності</a:t>
          </a:r>
          <a:r>
            <a:rPr lang="ru-RU" dirty="0" smtClean="0"/>
            <a:t>, </a:t>
          </a:r>
          <a:r>
            <a:rPr lang="ru-RU" dirty="0" err="1" smtClean="0"/>
            <a:t>безнадії</a:t>
          </a:r>
          <a:r>
            <a:rPr lang="ru-RU" dirty="0" smtClean="0"/>
            <a:t> </a:t>
          </a:r>
          <a:endParaRPr lang="en-US" dirty="0" smtClean="0"/>
        </a:p>
        <a:p>
          <a:r>
            <a:rPr lang="ru-RU" b="1" dirty="0" smtClean="0"/>
            <a:t>= </a:t>
          </a:r>
          <a:r>
            <a:rPr lang="en-US" b="1" dirty="0" smtClean="0"/>
            <a:t>&gt;</a:t>
          </a:r>
          <a:r>
            <a:rPr lang="uk-UA" b="1" dirty="0" smtClean="0"/>
            <a:t> </a:t>
          </a:r>
          <a:r>
            <a:rPr lang="uk-UA" b="1" dirty="0" err="1" smtClean="0"/>
            <a:t>суїцидальні</a:t>
          </a:r>
          <a:r>
            <a:rPr lang="uk-UA" b="1" dirty="0" smtClean="0"/>
            <a:t> думки</a:t>
          </a:r>
          <a:endParaRPr lang="ru-RU" b="1" dirty="0"/>
        </a:p>
      </dgm:t>
    </dgm:pt>
    <dgm:pt modelId="{86C628D4-B4FB-4404-83AF-6290BFC4F67B}" type="parTrans" cxnId="{2B347CD5-3801-4990-8C72-3D11C5B89EA2}">
      <dgm:prSet/>
      <dgm:spPr/>
      <dgm:t>
        <a:bodyPr/>
        <a:lstStyle/>
        <a:p>
          <a:endParaRPr lang="ru-RU"/>
        </a:p>
      </dgm:t>
    </dgm:pt>
    <dgm:pt modelId="{2CB32D19-8265-4820-A38C-DD895E72A599}" type="sibTrans" cxnId="{2B347CD5-3801-4990-8C72-3D11C5B89EA2}">
      <dgm:prSet/>
      <dgm:spPr/>
      <dgm:t>
        <a:bodyPr/>
        <a:lstStyle/>
        <a:p>
          <a:endParaRPr lang="ru-RU"/>
        </a:p>
      </dgm:t>
    </dgm:pt>
    <dgm:pt modelId="{658FF323-EEE9-4AD5-8C62-FAD3F8FFC2B7}">
      <dgm:prSet phldrT="[Текст]"/>
      <dgm:spPr/>
      <dgm:t>
        <a:bodyPr/>
        <a:lstStyle/>
        <a:p>
          <a:r>
            <a:rPr lang="ru-RU" dirty="0" err="1" smtClean="0"/>
            <a:t>Невміння</a:t>
          </a:r>
          <a:r>
            <a:rPr lang="ru-RU" dirty="0" smtClean="0"/>
            <a:t> </a:t>
          </a:r>
          <a:r>
            <a:rPr lang="ru-RU" dirty="0" err="1" smtClean="0"/>
            <a:t>саморегулювати</a:t>
          </a:r>
          <a:r>
            <a:rPr lang="ru-RU" dirty="0" smtClean="0"/>
            <a:t> </a:t>
          </a:r>
          <a:r>
            <a:rPr lang="ru-RU" dirty="0" err="1" smtClean="0"/>
            <a:t>емоції</a:t>
          </a:r>
          <a:r>
            <a:rPr lang="ru-RU" dirty="0" smtClean="0"/>
            <a:t>  та </a:t>
          </a:r>
          <a:r>
            <a:rPr lang="ru-RU" dirty="0" err="1" smtClean="0"/>
            <a:t>самоізоляція</a:t>
          </a:r>
          <a:endParaRPr lang="ru-RU" dirty="0"/>
        </a:p>
      </dgm:t>
    </dgm:pt>
    <dgm:pt modelId="{9922200B-FD8C-4CEB-8529-7419147AB440}" type="parTrans" cxnId="{45DE94B8-239E-41A6-B882-44630CD6AE24}">
      <dgm:prSet/>
      <dgm:spPr/>
      <dgm:t>
        <a:bodyPr/>
        <a:lstStyle/>
        <a:p>
          <a:endParaRPr lang="ru-RU"/>
        </a:p>
      </dgm:t>
    </dgm:pt>
    <dgm:pt modelId="{031FDF89-AC7E-4893-9A72-A8665DC11856}" type="sibTrans" cxnId="{45DE94B8-239E-41A6-B882-44630CD6AE24}">
      <dgm:prSet/>
      <dgm:spPr/>
      <dgm:t>
        <a:bodyPr/>
        <a:lstStyle/>
        <a:p>
          <a:endParaRPr lang="ru-RU"/>
        </a:p>
      </dgm:t>
    </dgm:pt>
    <dgm:pt modelId="{5CBF0E44-1BB7-497D-9750-220B0080F519}">
      <dgm:prSet phldrT="[Текст]"/>
      <dgm:spPr/>
      <dgm:t>
        <a:bodyPr/>
        <a:lstStyle/>
        <a:p>
          <a:r>
            <a:rPr lang="ru-RU" dirty="0" err="1" smtClean="0"/>
            <a:t>Звуження</a:t>
          </a:r>
          <a:r>
            <a:rPr lang="ru-RU" dirty="0" smtClean="0"/>
            <a:t> </a:t>
          </a:r>
          <a:r>
            <a:rPr lang="ru-RU" dirty="0" err="1" smtClean="0"/>
            <a:t>свідомості</a:t>
          </a:r>
          <a:r>
            <a:rPr lang="ru-RU" dirty="0" smtClean="0"/>
            <a:t> + «</a:t>
          </a:r>
          <a:r>
            <a:rPr lang="ru-RU" dirty="0" err="1" smtClean="0"/>
            <a:t>підказка</a:t>
          </a:r>
          <a:r>
            <a:rPr lang="ru-RU" dirty="0" smtClean="0"/>
            <a:t> методу»</a:t>
          </a:r>
        </a:p>
        <a:p>
          <a:r>
            <a:rPr lang="ru-RU" dirty="0" smtClean="0"/>
            <a:t> </a:t>
          </a:r>
          <a:r>
            <a:rPr lang="ru-RU" b="1" dirty="0" smtClean="0"/>
            <a:t>= </a:t>
          </a:r>
          <a:r>
            <a:rPr lang="en-US" b="1" dirty="0" smtClean="0"/>
            <a:t>&gt;</a:t>
          </a:r>
          <a:r>
            <a:rPr lang="uk-UA" b="1" dirty="0" smtClean="0"/>
            <a:t> </a:t>
          </a:r>
          <a:r>
            <a:rPr lang="uk-UA" b="1" dirty="0" err="1" smtClean="0"/>
            <a:t>суїцидальні</a:t>
          </a:r>
          <a:r>
            <a:rPr lang="uk-UA" b="1" dirty="0" smtClean="0"/>
            <a:t> наміри переходять у плани</a:t>
          </a:r>
          <a:endParaRPr lang="ru-RU" b="1" dirty="0"/>
        </a:p>
      </dgm:t>
    </dgm:pt>
    <dgm:pt modelId="{D6FEEC3F-D496-4457-94B7-205823AA371B}" type="parTrans" cxnId="{D4147BEB-D573-4D4F-9C49-7624856BBEE9}">
      <dgm:prSet/>
      <dgm:spPr/>
      <dgm:t>
        <a:bodyPr/>
        <a:lstStyle/>
        <a:p>
          <a:endParaRPr lang="ru-RU"/>
        </a:p>
      </dgm:t>
    </dgm:pt>
    <dgm:pt modelId="{B222EFAF-684E-4E97-B5A1-B127F9A683BF}" type="sibTrans" cxnId="{D4147BEB-D573-4D4F-9C49-7624856BBEE9}">
      <dgm:prSet/>
      <dgm:spPr/>
      <dgm:t>
        <a:bodyPr/>
        <a:lstStyle/>
        <a:p>
          <a:endParaRPr lang="ru-RU"/>
        </a:p>
      </dgm:t>
    </dgm:pt>
    <dgm:pt modelId="{E4775EE3-FD95-4E2B-86C4-FC3000091E19}" type="pres">
      <dgm:prSet presAssocID="{968F725D-64FA-4355-9EE2-6D6258EB574B}" presName="Name0" presStyleCnt="0">
        <dgm:presLayoutVars>
          <dgm:dir/>
          <dgm:resizeHandles val="exact"/>
        </dgm:presLayoutVars>
      </dgm:prSet>
      <dgm:spPr/>
      <dgm:t>
        <a:bodyPr/>
        <a:lstStyle/>
        <a:p>
          <a:endParaRPr lang="ru-RU"/>
        </a:p>
      </dgm:t>
    </dgm:pt>
    <dgm:pt modelId="{55476EC3-AC77-4676-8FA2-956A76DA2633}" type="pres">
      <dgm:prSet presAssocID="{968F725D-64FA-4355-9EE2-6D6258EB574B}" presName="cycle" presStyleCnt="0"/>
      <dgm:spPr/>
    </dgm:pt>
    <dgm:pt modelId="{6027295C-4A9C-4E18-B16E-85A407CF2761}" type="pres">
      <dgm:prSet presAssocID="{9412A78E-B8CB-4023-93B2-17DB1827EED2}" presName="nodeFirstNode" presStyleLbl="node1" presStyleIdx="0" presStyleCnt="5">
        <dgm:presLayoutVars>
          <dgm:bulletEnabled val="1"/>
        </dgm:presLayoutVars>
      </dgm:prSet>
      <dgm:spPr/>
      <dgm:t>
        <a:bodyPr/>
        <a:lstStyle/>
        <a:p>
          <a:endParaRPr lang="ru-RU"/>
        </a:p>
      </dgm:t>
    </dgm:pt>
    <dgm:pt modelId="{B52ABBA5-E823-42A5-85F0-8E92D6CF6EEB}" type="pres">
      <dgm:prSet presAssocID="{46F362FB-E880-4706-89C5-38DAAD930FA6}" presName="sibTransFirstNode" presStyleLbl="bgShp" presStyleIdx="0" presStyleCnt="1"/>
      <dgm:spPr/>
      <dgm:t>
        <a:bodyPr/>
        <a:lstStyle/>
        <a:p>
          <a:endParaRPr lang="ru-RU"/>
        </a:p>
      </dgm:t>
    </dgm:pt>
    <dgm:pt modelId="{E894D31F-1792-40AD-8174-97EC8CFCA6E3}" type="pres">
      <dgm:prSet presAssocID="{BD55AACB-ECDE-4017-9ECB-D810D0032C7C}" presName="nodeFollowingNodes" presStyleLbl="node1" presStyleIdx="1" presStyleCnt="5">
        <dgm:presLayoutVars>
          <dgm:bulletEnabled val="1"/>
        </dgm:presLayoutVars>
      </dgm:prSet>
      <dgm:spPr/>
      <dgm:t>
        <a:bodyPr/>
        <a:lstStyle/>
        <a:p>
          <a:endParaRPr lang="ru-RU"/>
        </a:p>
      </dgm:t>
    </dgm:pt>
    <dgm:pt modelId="{CAD84140-F4E9-4C2C-B3EE-6553411ECEB8}" type="pres">
      <dgm:prSet presAssocID="{8CEE0DD3-39CC-42F8-B000-42A710AA0F2F}" presName="nodeFollowingNodes" presStyleLbl="node1" presStyleIdx="2" presStyleCnt="5" custScaleY="175547">
        <dgm:presLayoutVars>
          <dgm:bulletEnabled val="1"/>
        </dgm:presLayoutVars>
      </dgm:prSet>
      <dgm:spPr/>
      <dgm:t>
        <a:bodyPr/>
        <a:lstStyle/>
        <a:p>
          <a:endParaRPr lang="ru-RU"/>
        </a:p>
      </dgm:t>
    </dgm:pt>
    <dgm:pt modelId="{F1AF6198-109F-4B0C-BCD7-B3D45E3011CC}" type="pres">
      <dgm:prSet presAssocID="{658FF323-EEE9-4AD5-8C62-FAD3F8FFC2B7}" presName="nodeFollowingNodes" presStyleLbl="node1" presStyleIdx="3" presStyleCnt="5">
        <dgm:presLayoutVars>
          <dgm:bulletEnabled val="1"/>
        </dgm:presLayoutVars>
      </dgm:prSet>
      <dgm:spPr/>
      <dgm:t>
        <a:bodyPr/>
        <a:lstStyle/>
        <a:p>
          <a:endParaRPr lang="ru-RU"/>
        </a:p>
      </dgm:t>
    </dgm:pt>
    <dgm:pt modelId="{B33711DD-DE33-44A3-9A71-1DABF4CA55E0}" type="pres">
      <dgm:prSet presAssocID="{5CBF0E44-1BB7-497D-9750-220B0080F519}" presName="nodeFollowingNodes" presStyleLbl="node1" presStyleIdx="4" presStyleCnt="5" custScaleY="167966">
        <dgm:presLayoutVars>
          <dgm:bulletEnabled val="1"/>
        </dgm:presLayoutVars>
      </dgm:prSet>
      <dgm:spPr/>
      <dgm:t>
        <a:bodyPr/>
        <a:lstStyle/>
        <a:p>
          <a:endParaRPr lang="ru-RU"/>
        </a:p>
      </dgm:t>
    </dgm:pt>
  </dgm:ptLst>
  <dgm:cxnLst>
    <dgm:cxn modelId="{2B347CD5-3801-4990-8C72-3D11C5B89EA2}" srcId="{968F725D-64FA-4355-9EE2-6D6258EB574B}" destId="{8CEE0DD3-39CC-42F8-B000-42A710AA0F2F}" srcOrd="2" destOrd="0" parTransId="{86C628D4-B4FB-4404-83AF-6290BFC4F67B}" sibTransId="{2CB32D19-8265-4820-A38C-DD895E72A599}"/>
    <dgm:cxn modelId="{003FF315-4506-47CB-9CFE-FCD2041EFDCA}" type="presOf" srcId="{46F362FB-E880-4706-89C5-38DAAD930FA6}" destId="{B52ABBA5-E823-42A5-85F0-8E92D6CF6EEB}" srcOrd="0" destOrd="0" presId="urn:microsoft.com/office/officeart/2005/8/layout/cycle3"/>
    <dgm:cxn modelId="{EC3F028D-0574-4892-A437-78B710ACD9F1}" type="presOf" srcId="{8CEE0DD3-39CC-42F8-B000-42A710AA0F2F}" destId="{CAD84140-F4E9-4C2C-B3EE-6553411ECEB8}" srcOrd="0" destOrd="0" presId="urn:microsoft.com/office/officeart/2005/8/layout/cycle3"/>
    <dgm:cxn modelId="{D4147BEB-D573-4D4F-9C49-7624856BBEE9}" srcId="{968F725D-64FA-4355-9EE2-6D6258EB574B}" destId="{5CBF0E44-1BB7-497D-9750-220B0080F519}" srcOrd="4" destOrd="0" parTransId="{D6FEEC3F-D496-4457-94B7-205823AA371B}" sibTransId="{B222EFAF-684E-4E97-B5A1-B127F9A683BF}"/>
    <dgm:cxn modelId="{45DE94B8-239E-41A6-B882-44630CD6AE24}" srcId="{968F725D-64FA-4355-9EE2-6D6258EB574B}" destId="{658FF323-EEE9-4AD5-8C62-FAD3F8FFC2B7}" srcOrd="3" destOrd="0" parTransId="{9922200B-FD8C-4CEB-8529-7419147AB440}" sibTransId="{031FDF89-AC7E-4893-9A72-A8665DC11856}"/>
    <dgm:cxn modelId="{B5C127CD-E3A0-4165-B8A8-052DFF78FBA3}" type="presOf" srcId="{5CBF0E44-1BB7-497D-9750-220B0080F519}" destId="{B33711DD-DE33-44A3-9A71-1DABF4CA55E0}" srcOrd="0" destOrd="0" presId="urn:microsoft.com/office/officeart/2005/8/layout/cycle3"/>
    <dgm:cxn modelId="{D964E3D2-B52D-4881-A49C-E817D71CB976}" type="presOf" srcId="{BD55AACB-ECDE-4017-9ECB-D810D0032C7C}" destId="{E894D31F-1792-40AD-8174-97EC8CFCA6E3}" srcOrd="0" destOrd="0" presId="urn:microsoft.com/office/officeart/2005/8/layout/cycle3"/>
    <dgm:cxn modelId="{95A7FE3F-8F2A-416E-8FEA-E40D3DE69777}" srcId="{968F725D-64FA-4355-9EE2-6D6258EB574B}" destId="{9412A78E-B8CB-4023-93B2-17DB1827EED2}" srcOrd="0" destOrd="0" parTransId="{374CBD71-B0C0-49ED-AB5A-A561EDBA9CED}" sibTransId="{46F362FB-E880-4706-89C5-38DAAD930FA6}"/>
    <dgm:cxn modelId="{82DBB172-85F4-410F-AD8A-3FE96CDF822E}" srcId="{968F725D-64FA-4355-9EE2-6D6258EB574B}" destId="{BD55AACB-ECDE-4017-9ECB-D810D0032C7C}" srcOrd="1" destOrd="0" parTransId="{4AB83D63-C953-4E8A-9D27-B5DF13FADB96}" sibTransId="{1A50F664-5E17-4813-95D2-2862D46B6DEF}"/>
    <dgm:cxn modelId="{4FB4B25B-C00F-40E8-9D0A-3087B2D0682C}" type="presOf" srcId="{9412A78E-B8CB-4023-93B2-17DB1827EED2}" destId="{6027295C-4A9C-4E18-B16E-85A407CF2761}" srcOrd="0" destOrd="0" presId="urn:microsoft.com/office/officeart/2005/8/layout/cycle3"/>
    <dgm:cxn modelId="{7A327B74-0A85-4035-9DDD-61E26EB9F761}" type="presOf" srcId="{658FF323-EEE9-4AD5-8C62-FAD3F8FFC2B7}" destId="{F1AF6198-109F-4B0C-BCD7-B3D45E3011CC}" srcOrd="0" destOrd="0" presId="urn:microsoft.com/office/officeart/2005/8/layout/cycle3"/>
    <dgm:cxn modelId="{6C26D339-5480-4791-9CC4-0B2DA56C54C1}" type="presOf" srcId="{968F725D-64FA-4355-9EE2-6D6258EB574B}" destId="{E4775EE3-FD95-4E2B-86C4-FC3000091E19}" srcOrd="0" destOrd="0" presId="urn:microsoft.com/office/officeart/2005/8/layout/cycle3"/>
    <dgm:cxn modelId="{B3FE0550-CDAA-4D63-B445-0DD03244015C}" type="presParOf" srcId="{E4775EE3-FD95-4E2B-86C4-FC3000091E19}" destId="{55476EC3-AC77-4676-8FA2-956A76DA2633}" srcOrd="0" destOrd="0" presId="urn:microsoft.com/office/officeart/2005/8/layout/cycle3"/>
    <dgm:cxn modelId="{568166E2-7A9A-45DE-9E07-51E75588BE47}" type="presParOf" srcId="{55476EC3-AC77-4676-8FA2-956A76DA2633}" destId="{6027295C-4A9C-4E18-B16E-85A407CF2761}" srcOrd="0" destOrd="0" presId="urn:microsoft.com/office/officeart/2005/8/layout/cycle3"/>
    <dgm:cxn modelId="{18AAC5C3-F3D9-40B9-ABC7-9B32DDDEA270}" type="presParOf" srcId="{55476EC3-AC77-4676-8FA2-956A76DA2633}" destId="{B52ABBA5-E823-42A5-85F0-8E92D6CF6EEB}" srcOrd="1" destOrd="0" presId="urn:microsoft.com/office/officeart/2005/8/layout/cycle3"/>
    <dgm:cxn modelId="{3EC77D2A-A5CD-47EC-B69A-22F3A7A02FC1}" type="presParOf" srcId="{55476EC3-AC77-4676-8FA2-956A76DA2633}" destId="{E894D31F-1792-40AD-8174-97EC8CFCA6E3}" srcOrd="2" destOrd="0" presId="urn:microsoft.com/office/officeart/2005/8/layout/cycle3"/>
    <dgm:cxn modelId="{1B88BE50-FD20-4C58-9903-A6762C84368C}" type="presParOf" srcId="{55476EC3-AC77-4676-8FA2-956A76DA2633}" destId="{CAD84140-F4E9-4C2C-B3EE-6553411ECEB8}" srcOrd="3" destOrd="0" presId="urn:microsoft.com/office/officeart/2005/8/layout/cycle3"/>
    <dgm:cxn modelId="{CAF7B349-1ABB-4B81-A777-3726319E28F3}" type="presParOf" srcId="{55476EC3-AC77-4676-8FA2-956A76DA2633}" destId="{F1AF6198-109F-4B0C-BCD7-B3D45E3011CC}" srcOrd="4" destOrd="0" presId="urn:microsoft.com/office/officeart/2005/8/layout/cycle3"/>
    <dgm:cxn modelId="{78FDC890-1AC8-42E1-9E8C-5D0B8726BA52}" type="presParOf" srcId="{55476EC3-AC77-4676-8FA2-956A76DA2633}" destId="{B33711DD-DE33-44A3-9A71-1DABF4CA55E0}"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8F725D-64FA-4355-9EE2-6D6258EB574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ru-RU"/>
        </a:p>
      </dgm:t>
    </dgm:pt>
    <dgm:pt modelId="{9412A78E-B8CB-4023-93B2-17DB1827EED2}">
      <dgm:prSet phldrT="[Текст]"/>
      <dgm:spPr/>
      <dgm:t>
        <a:bodyPr/>
        <a:lstStyle/>
        <a:p>
          <a:r>
            <a:rPr lang="ru-RU" dirty="0" smtClean="0">
              <a:solidFill>
                <a:srgbClr val="FF0000"/>
              </a:solidFill>
            </a:rPr>
            <a:t>Проблема</a:t>
          </a:r>
          <a:r>
            <a:rPr lang="ru-RU" dirty="0" smtClean="0"/>
            <a:t> (</a:t>
          </a:r>
          <a:r>
            <a:rPr lang="ru-RU" dirty="0" err="1" smtClean="0"/>
            <a:t>втрата</a:t>
          </a:r>
          <a:r>
            <a:rPr lang="ru-RU" dirty="0" smtClean="0"/>
            <a:t>, </a:t>
          </a:r>
          <a:r>
            <a:rPr lang="ru-RU" dirty="0" err="1" smtClean="0"/>
            <a:t>конфлікт</a:t>
          </a:r>
          <a:r>
            <a:rPr lang="ru-RU" dirty="0" smtClean="0"/>
            <a:t>, </a:t>
          </a:r>
          <a:r>
            <a:rPr lang="ru-RU" dirty="0" err="1" smtClean="0"/>
            <a:t>виклик</a:t>
          </a:r>
          <a:r>
            <a:rPr lang="ru-RU" dirty="0" smtClean="0"/>
            <a:t>, </a:t>
          </a:r>
          <a:r>
            <a:rPr lang="ru-RU" dirty="0" err="1" smtClean="0"/>
            <a:t>екзистенційна</a:t>
          </a:r>
          <a:r>
            <a:rPr lang="ru-RU" dirty="0" smtClean="0"/>
            <a:t> криза) </a:t>
          </a:r>
          <a:endParaRPr lang="ru-RU" dirty="0"/>
        </a:p>
      </dgm:t>
    </dgm:pt>
    <dgm:pt modelId="{374CBD71-B0C0-49ED-AB5A-A561EDBA9CED}" type="parTrans" cxnId="{95A7FE3F-8F2A-416E-8FEA-E40D3DE69777}">
      <dgm:prSet/>
      <dgm:spPr/>
      <dgm:t>
        <a:bodyPr/>
        <a:lstStyle/>
        <a:p>
          <a:endParaRPr lang="ru-RU"/>
        </a:p>
      </dgm:t>
    </dgm:pt>
    <dgm:pt modelId="{46F362FB-E880-4706-89C5-38DAAD930FA6}" type="sibTrans" cxnId="{95A7FE3F-8F2A-416E-8FEA-E40D3DE69777}">
      <dgm:prSet/>
      <dgm:spPr/>
      <dgm:t>
        <a:bodyPr/>
        <a:lstStyle/>
        <a:p>
          <a:endParaRPr lang="ru-RU"/>
        </a:p>
      </dgm:t>
    </dgm:pt>
    <dgm:pt modelId="{BD55AACB-ECDE-4017-9ECB-D810D0032C7C}">
      <dgm:prSet phldrT="[Текст]"/>
      <dgm:spPr/>
      <dgm:t>
        <a:bodyPr/>
        <a:lstStyle/>
        <a:p>
          <a:r>
            <a:rPr lang="ru-RU" dirty="0" err="1" smtClean="0">
              <a:solidFill>
                <a:srgbClr val="FF0000"/>
              </a:solidFill>
            </a:rPr>
            <a:t>Невміння</a:t>
          </a:r>
          <a:r>
            <a:rPr lang="ru-RU" dirty="0" smtClean="0">
              <a:solidFill>
                <a:srgbClr val="FF0000"/>
              </a:solidFill>
            </a:rPr>
            <a:t> </a:t>
          </a:r>
          <a:r>
            <a:rPr lang="ru-RU" dirty="0" err="1" smtClean="0">
              <a:solidFill>
                <a:srgbClr val="FF0000"/>
              </a:solidFill>
            </a:rPr>
            <a:t>вирішувати</a:t>
          </a:r>
          <a:r>
            <a:rPr lang="ru-RU" dirty="0" smtClean="0">
              <a:solidFill>
                <a:srgbClr val="FF0000"/>
              </a:solidFill>
            </a:rPr>
            <a:t> </a:t>
          </a:r>
          <a:r>
            <a:rPr lang="ru-RU" dirty="0" err="1" smtClean="0">
              <a:solidFill>
                <a:srgbClr val="FF0000"/>
              </a:solidFill>
            </a:rPr>
            <a:t>проблеми</a:t>
          </a:r>
          <a:r>
            <a:rPr lang="ru-RU" dirty="0" smtClean="0">
              <a:solidFill>
                <a:srgbClr val="FF0000"/>
              </a:solidFill>
            </a:rPr>
            <a:t> і </a:t>
          </a:r>
          <a:r>
            <a:rPr lang="ru-RU" dirty="0" err="1" smtClean="0">
              <a:solidFill>
                <a:srgbClr val="FF0000"/>
              </a:solidFill>
            </a:rPr>
            <a:t>просити</a:t>
          </a:r>
          <a:r>
            <a:rPr lang="ru-RU" dirty="0" smtClean="0">
              <a:solidFill>
                <a:srgbClr val="FF0000"/>
              </a:solidFill>
            </a:rPr>
            <a:t> </a:t>
          </a:r>
          <a:r>
            <a:rPr lang="ru-RU" dirty="0" err="1" smtClean="0">
              <a:solidFill>
                <a:srgbClr val="FF0000"/>
              </a:solidFill>
            </a:rPr>
            <a:t>допомоги</a:t>
          </a:r>
          <a:endParaRPr lang="ru-RU" dirty="0">
            <a:solidFill>
              <a:srgbClr val="FF0000"/>
            </a:solidFill>
          </a:endParaRPr>
        </a:p>
      </dgm:t>
    </dgm:pt>
    <dgm:pt modelId="{4AB83D63-C953-4E8A-9D27-B5DF13FADB96}" type="parTrans" cxnId="{82DBB172-85F4-410F-AD8A-3FE96CDF822E}">
      <dgm:prSet/>
      <dgm:spPr/>
      <dgm:t>
        <a:bodyPr/>
        <a:lstStyle/>
        <a:p>
          <a:endParaRPr lang="ru-RU"/>
        </a:p>
      </dgm:t>
    </dgm:pt>
    <dgm:pt modelId="{1A50F664-5E17-4813-95D2-2862D46B6DEF}" type="sibTrans" cxnId="{82DBB172-85F4-410F-AD8A-3FE96CDF822E}">
      <dgm:prSet/>
      <dgm:spPr/>
      <dgm:t>
        <a:bodyPr/>
        <a:lstStyle/>
        <a:p>
          <a:endParaRPr lang="ru-RU"/>
        </a:p>
      </dgm:t>
    </dgm:pt>
    <dgm:pt modelId="{8CEE0DD3-39CC-42F8-B000-42A710AA0F2F}">
      <dgm:prSet phldrT="[Текст]"/>
      <dgm:spPr/>
      <dgm:t>
        <a:bodyPr/>
        <a:lstStyle/>
        <a:p>
          <a:r>
            <a:rPr lang="ru-RU" dirty="0" err="1" smtClean="0"/>
            <a:t>Страждання</a:t>
          </a:r>
          <a:r>
            <a:rPr lang="ru-RU" dirty="0" smtClean="0"/>
            <a:t>, </a:t>
          </a:r>
          <a:r>
            <a:rPr lang="ru-RU" dirty="0" err="1" smtClean="0"/>
            <a:t>поглиблення</a:t>
          </a:r>
          <a:r>
            <a:rPr lang="ru-RU" dirty="0" smtClean="0"/>
            <a:t> </a:t>
          </a:r>
          <a:r>
            <a:rPr lang="ru-RU" dirty="0" err="1" smtClean="0"/>
            <a:t>токсичних</a:t>
          </a:r>
          <a:r>
            <a:rPr lang="ru-RU" dirty="0" smtClean="0"/>
            <a:t> </a:t>
          </a:r>
          <a:r>
            <a:rPr lang="ru-RU" dirty="0" err="1" smtClean="0"/>
            <a:t>емоцій</a:t>
          </a:r>
          <a:r>
            <a:rPr lang="ru-RU" dirty="0" smtClean="0"/>
            <a:t>: </a:t>
          </a:r>
          <a:r>
            <a:rPr lang="ru-RU" dirty="0" err="1" smtClean="0">
              <a:solidFill>
                <a:srgbClr val="FF0000"/>
              </a:solidFill>
            </a:rPr>
            <a:t>нікчемність</a:t>
          </a:r>
          <a:r>
            <a:rPr lang="ru-RU" dirty="0" smtClean="0">
              <a:solidFill>
                <a:srgbClr val="FF0000"/>
              </a:solidFill>
            </a:rPr>
            <a:t>, </a:t>
          </a:r>
          <a:r>
            <a:rPr lang="ru-RU" dirty="0" err="1" smtClean="0">
              <a:solidFill>
                <a:srgbClr val="FF0000"/>
              </a:solidFill>
            </a:rPr>
            <a:t>безнадія</a:t>
          </a:r>
          <a:endParaRPr lang="ru-RU" dirty="0">
            <a:solidFill>
              <a:srgbClr val="FF0000"/>
            </a:solidFill>
          </a:endParaRPr>
        </a:p>
      </dgm:t>
    </dgm:pt>
    <dgm:pt modelId="{86C628D4-B4FB-4404-83AF-6290BFC4F67B}" type="parTrans" cxnId="{2B347CD5-3801-4990-8C72-3D11C5B89EA2}">
      <dgm:prSet/>
      <dgm:spPr/>
      <dgm:t>
        <a:bodyPr/>
        <a:lstStyle/>
        <a:p>
          <a:endParaRPr lang="ru-RU"/>
        </a:p>
      </dgm:t>
    </dgm:pt>
    <dgm:pt modelId="{2CB32D19-8265-4820-A38C-DD895E72A599}" type="sibTrans" cxnId="{2B347CD5-3801-4990-8C72-3D11C5B89EA2}">
      <dgm:prSet/>
      <dgm:spPr/>
      <dgm:t>
        <a:bodyPr/>
        <a:lstStyle/>
        <a:p>
          <a:endParaRPr lang="ru-RU"/>
        </a:p>
      </dgm:t>
    </dgm:pt>
    <dgm:pt modelId="{658FF323-EEE9-4AD5-8C62-FAD3F8FFC2B7}">
      <dgm:prSet phldrT="[Текст]"/>
      <dgm:spPr/>
      <dgm:t>
        <a:bodyPr/>
        <a:lstStyle/>
        <a:p>
          <a:r>
            <a:rPr lang="ru-RU" dirty="0" err="1" smtClean="0">
              <a:solidFill>
                <a:srgbClr val="FF0000"/>
              </a:solidFill>
            </a:rPr>
            <a:t>Невміння</a:t>
          </a:r>
          <a:r>
            <a:rPr lang="ru-RU" dirty="0" smtClean="0">
              <a:solidFill>
                <a:srgbClr val="FF0000"/>
              </a:solidFill>
            </a:rPr>
            <a:t> </a:t>
          </a:r>
          <a:r>
            <a:rPr lang="ru-RU" dirty="0" err="1" smtClean="0">
              <a:solidFill>
                <a:srgbClr val="FF0000"/>
              </a:solidFill>
            </a:rPr>
            <a:t>саморегулювати</a:t>
          </a:r>
          <a:r>
            <a:rPr lang="ru-RU" dirty="0" smtClean="0">
              <a:solidFill>
                <a:srgbClr val="FF0000"/>
              </a:solidFill>
            </a:rPr>
            <a:t> </a:t>
          </a:r>
          <a:r>
            <a:rPr lang="ru-RU" dirty="0" err="1" smtClean="0">
              <a:solidFill>
                <a:srgbClr val="FF0000"/>
              </a:solidFill>
            </a:rPr>
            <a:t>емоції</a:t>
          </a:r>
          <a:r>
            <a:rPr lang="ru-RU" dirty="0" smtClean="0">
              <a:solidFill>
                <a:srgbClr val="FF0000"/>
              </a:solidFill>
            </a:rPr>
            <a:t>  та </a:t>
          </a:r>
          <a:r>
            <a:rPr lang="ru-RU" dirty="0" err="1" smtClean="0">
              <a:solidFill>
                <a:srgbClr val="FF0000"/>
              </a:solidFill>
            </a:rPr>
            <a:t>самоізоляція</a:t>
          </a:r>
          <a:endParaRPr lang="ru-RU" dirty="0">
            <a:solidFill>
              <a:srgbClr val="FF0000"/>
            </a:solidFill>
          </a:endParaRPr>
        </a:p>
      </dgm:t>
    </dgm:pt>
    <dgm:pt modelId="{9922200B-FD8C-4CEB-8529-7419147AB440}" type="parTrans" cxnId="{45DE94B8-239E-41A6-B882-44630CD6AE24}">
      <dgm:prSet/>
      <dgm:spPr/>
      <dgm:t>
        <a:bodyPr/>
        <a:lstStyle/>
        <a:p>
          <a:endParaRPr lang="ru-RU"/>
        </a:p>
      </dgm:t>
    </dgm:pt>
    <dgm:pt modelId="{031FDF89-AC7E-4893-9A72-A8665DC11856}" type="sibTrans" cxnId="{45DE94B8-239E-41A6-B882-44630CD6AE24}">
      <dgm:prSet/>
      <dgm:spPr/>
      <dgm:t>
        <a:bodyPr/>
        <a:lstStyle/>
        <a:p>
          <a:endParaRPr lang="ru-RU"/>
        </a:p>
      </dgm:t>
    </dgm:pt>
    <dgm:pt modelId="{5CBF0E44-1BB7-497D-9750-220B0080F519}">
      <dgm:prSet phldrT="[Текст]"/>
      <dgm:spPr/>
      <dgm:t>
        <a:bodyPr/>
        <a:lstStyle/>
        <a:p>
          <a:r>
            <a:rPr lang="ru-RU" dirty="0" err="1" smtClean="0">
              <a:solidFill>
                <a:srgbClr val="FF0000"/>
              </a:solidFill>
            </a:rPr>
            <a:t>Звуження</a:t>
          </a:r>
          <a:r>
            <a:rPr lang="ru-RU" dirty="0" smtClean="0"/>
            <a:t> </a:t>
          </a:r>
          <a:r>
            <a:rPr lang="ru-RU" dirty="0" err="1" smtClean="0"/>
            <a:t>свідомості</a:t>
          </a:r>
          <a:endParaRPr lang="ru-RU" dirty="0"/>
        </a:p>
      </dgm:t>
    </dgm:pt>
    <dgm:pt modelId="{D6FEEC3F-D496-4457-94B7-205823AA371B}" type="parTrans" cxnId="{D4147BEB-D573-4D4F-9C49-7624856BBEE9}">
      <dgm:prSet/>
      <dgm:spPr/>
      <dgm:t>
        <a:bodyPr/>
        <a:lstStyle/>
        <a:p>
          <a:endParaRPr lang="ru-RU"/>
        </a:p>
      </dgm:t>
    </dgm:pt>
    <dgm:pt modelId="{B222EFAF-684E-4E97-B5A1-B127F9A683BF}" type="sibTrans" cxnId="{D4147BEB-D573-4D4F-9C49-7624856BBEE9}">
      <dgm:prSet/>
      <dgm:spPr/>
      <dgm:t>
        <a:bodyPr/>
        <a:lstStyle/>
        <a:p>
          <a:endParaRPr lang="ru-RU"/>
        </a:p>
      </dgm:t>
    </dgm:pt>
    <dgm:pt modelId="{E4775EE3-FD95-4E2B-86C4-FC3000091E19}" type="pres">
      <dgm:prSet presAssocID="{968F725D-64FA-4355-9EE2-6D6258EB574B}" presName="Name0" presStyleCnt="0">
        <dgm:presLayoutVars>
          <dgm:dir/>
          <dgm:resizeHandles val="exact"/>
        </dgm:presLayoutVars>
      </dgm:prSet>
      <dgm:spPr/>
      <dgm:t>
        <a:bodyPr/>
        <a:lstStyle/>
        <a:p>
          <a:endParaRPr lang="ru-RU"/>
        </a:p>
      </dgm:t>
    </dgm:pt>
    <dgm:pt modelId="{55476EC3-AC77-4676-8FA2-956A76DA2633}" type="pres">
      <dgm:prSet presAssocID="{968F725D-64FA-4355-9EE2-6D6258EB574B}" presName="cycle" presStyleCnt="0"/>
      <dgm:spPr/>
    </dgm:pt>
    <dgm:pt modelId="{6027295C-4A9C-4E18-B16E-85A407CF2761}" type="pres">
      <dgm:prSet presAssocID="{9412A78E-B8CB-4023-93B2-17DB1827EED2}" presName="nodeFirstNode" presStyleLbl="node1" presStyleIdx="0" presStyleCnt="5">
        <dgm:presLayoutVars>
          <dgm:bulletEnabled val="1"/>
        </dgm:presLayoutVars>
      </dgm:prSet>
      <dgm:spPr/>
      <dgm:t>
        <a:bodyPr/>
        <a:lstStyle/>
        <a:p>
          <a:endParaRPr lang="ru-RU"/>
        </a:p>
      </dgm:t>
    </dgm:pt>
    <dgm:pt modelId="{B52ABBA5-E823-42A5-85F0-8E92D6CF6EEB}" type="pres">
      <dgm:prSet presAssocID="{46F362FB-E880-4706-89C5-38DAAD930FA6}" presName="sibTransFirstNode" presStyleLbl="bgShp" presStyleIdx="0" presStyleCnt="1"/>
      <dgm:spPr/>
      <dgm:t>
        <a:bodyPr/>
        <a:lstStyle/>
        <a:p>
          <a:endParaRPr lang="ru-RU"/>
        </a:p>
      </dgm:t>
    </dgm:pt>
    <dgm:pt modelId="{E894D31F-1792-40AD-8174-97EC8CFCA6E3}" type="pres">
      <dgm:prSet presAssocID="{BD55AACB-ECDE-4017-9ECB-D810D0032C7C}" presName="nodeFollowingNodes" presStyleLbl="node1" presStyleIdx="1" presStyleCnt="5">
        <dgm:presLayoutVars>
          <dgm:bulletEnabled val="1"/>
        </dgm:presLayoutVars>
      </dgm:prSet>
      <dgm:spPr/>
      <dgm:t>
        <a:bodyPr/>
        <a:lstStyle/>
        <a:p>
          <a:endParaRPr lang="ru-RU"/>
        </a:p>
      </dgm:t>
    </dgm:pt>
    <dgm:pt modelId="{CAD84140-F4E9-4C2C-B3EE-6553411ECEB8}" type="pres">
      <dgm:prSet presAssocID="{8CEE0DD3-39CC-42F8-B000-42A710AA0F2F}" presName="nodeFollowingNodes" presStyleLbl="node1" presStyleIdx="2" presStyleCnt="5">
        <dgm:presLayoutVars>
          <dgm:bulletEnabled val="1"/>
        </dgm:presLayoutVars>
      </dgm:prSet>
      <dgm:spPr/>
      <dgm:t>
        <a:bodyPr/>
        <a:lstStyle/>
        <a:p>
          <a:endParaRPr lang="ru-RU"/>
        </a:p>
      </dgm:t>
    </dgm:pt>
    <dgm:pt modelId="{F1AF6198-109F-4B0C-BCD7-B3D45E3011CC}" type="pres">
      <dgm:prSet presAssocID="{658FF323-EEE9-4AD5-8C62-FAD3F8FFC2B7}" presName="nodeFollowingNodes" presStyleLbl="node1" presStyleIdx="3" presStyleCnt="5">
        <dgm:presLayoutVars>
          <dgm:bulletEnabled val="1"/>
        </dgm:presLayoutVars>
      </dgm:prSet>
      <dgm:spPr/>
      <dgm:t>
        <a:bodyPr/>
        <a:lstStyle/>
        <a:p>
          <a:endParaRPr lang="ru-RU"/>
        </a:p>
      </dgm:t>
    </dgm:pt>
    <dgm:pt modelId="{B33711DD-DE33-44A3-9A71-1DABF4CA55E0}" type="pres">
      <dgm:prSet presAssocID="{5CBF0E44-1BB7-497D-9750-220B0080F519}" presName="nodeFollowingNodes" presStyleLbl="node1" presStyleIdx="4" presStyleCnt="5">
        <dgm:presLayoutVars>
          <dgm:bulletEnabled val="1"/>
        </dgm:presLayoutVars>
      </dgm:prSet>
      <dgm:spPr/>
      <dgm:t>
        <a:bodyPr/>
        <a:lstStyle/>
        <a:p>
          <a:endParaRPr lang="ru-RU"/>
        </a:p>
      </dgm:t>
    </dgm:pt>
  </dgm:ptLst>
  <dgm:cxnLst>
    <dgm:cxn modelId="{2B347CD5-3801-4990-8C72-3D11C5B89EA2}" srcId="{968F725D-64FA-4355-9EE2-6D6258EB574B}" destId="{8CEE0DD3-39CC-42F8-B000-42A710AA0F2F}" srcOrd="2" destOrd="0" parTransId="{86C628D4-B4FB-4404-83AF-6290BFC4F67B}" sibTransId="{2CB32D19-8265-4820-A38C-DD895E72A599}"/>
    <dgm:cxn modelId="{003FF315-4506-47CB-9CFE-FCD2041EFDCA}" type="presOf" srcId="{46F362FB-E880-4706-89C5-38DAAD930FA6}" destId="{B52ABBA5-E823-42A5-85F0-8E92D6CF6EEB}" srcOrd="0" destOrd="0" presId="urn:microsoft.com/office/officeart/2005/8/layout/cycle3"/>
    <dgm:cxn modelId="{EC3F028D-0574-4892-A437-78B710ACD9F1}" type="presOf" srcId="{8CEE0DD3-39CC-42F8-B000-42A710AA0F2F}" destId="{CAD84140-F4E9-4C2C-B3EE-6553411ECEB8}" srcOrd="0" destOrd="0" presId="urn:microsoft.com/office/officeart/2005/8/layout/cycle3"/>
    <dgm:cxn modelId="{D4147BEB-D573-4D4F-9C49-7624856BBEE9}" srcId="{968F725D-64FA-4355-9EE2-6D6258EB574B}" destId="{5CBF0E44-1BB7-497D-9750-220B0080F519}" srcOrd="4" destOrd="0" parTransId="{D6FEEC3F-D496-4457-94B7-205823AA371B}" sibTransId="{B222EFAF-684E-4E97-B5A1-B127F9A683BF}"/>
    <dgm:cxn modelId="{45DE94B8-239E-41A6-B882-44630CD6AE24}" srcId="{968F725D-64FA-4355-9EE2-6D6258EB574B}" destId="{658FF323-EEE9-4AD5-8C62-FAD3F8FFC2B7}" srcOrd="3" destOrd="0" parTransId="{9922200B-FD8C-4CEB-8529-7419147AB440}" sibTransId="{031FDF89-AC7E-4893-9A72-A8665DC11856}"/>
    <dgm:cxn modelId="{B5C127CD-E3A0-4165-B8A8-052DFF78FBA3}" type="presOf" srcId="{5CBF0E44-1BB7-497D-9750-220B0080F519}" destId="{B33711DD-DE33-44A3-9A71-1DABF4CA55E0}" srcOrd="0" destOrd="0" presId="urn:microsoft.com/office/officeart/2005/8/layout/cycle3"/>
    <dgm:cxn modelId="{D964E3D2-B52D-4881-A49C-E817D71CB976}" type="presOf" srcId="{BD55AACB-ECDE-4017-9ECB-D810D0032C7C}" destId="{E894D31F-1792-40AD-8174-97EC8CFCA6E3}" srcOrd="0" destOrd="0" presId="urn:microsoft.com/office/officeart/2005/8/layout/cycle3"/>
    <dgm:cxn modelId="{95A7FE3F-8F2A-416E-8FEA-E40D3DE69777}" srcId="{968F725D-64FA-4355-9EE2-6D6258EB574B}" destId="{9412A78E-B8CB-4023-93B2-17DB1827EED2}" srcOrd="0" destOrd="0" parTransId="{374CBD71-B0C0-49ED-AB5A-A561EDBA9CED}" sibTransId="{46F362FB-E880-4706-89C5-38DAAD930FA6}"/>
    <dgm:cxn modelId="{82DBB172-85F4-410F-AD8A-3FE96CDF822E}" srcId="{968F725D-64FA-4355-9EE2-6D6258EB574B}" destId="{BD55AACB-ECDE-4017-9ECB-D810D0032C7C}" srcOrd="1" destOrd="0" parTransId="{4AB83D63-C953-4E8A-9D27-B5DF13FADB96}" sibTransId="{1A50F664-5E17-4813-95D2-2862D46B6DEF}"/>
    <dgm:cxn modelId="{4FB4B25B-C00F-40E8-9D0A-3087B2D0682C}" type="presOf" srcId="{9412A78E-B8CB-4023-93B2-17DB1827EED2}" destId="{6027295C-4A9C-4E18-B16E-85A407CF2761}" srcOrd="0" destOrd="0" presId="urn:microsoft.com/office/officeart/2005/8/layout/cycle3"/>
    <dgm:cxn modelId="{7A327B74-0A85-4035-9DDD-61E26EB9F761}" type="presOf" srcId="{658FF323-EEE9-4AD5-8C62-FAD3F8FFC2B7}" destId="{F1AF6198-109F-4B0C-BCD7-B3D45E3011CC}" srcOrd="0" destOrd="0" presId="urn:microsoft.com/office/officeart/2005/8/layout/cycle3"/>
    <dgm:cxn modelId="{6C26D339-5480-4791-9CC4-0B2DA56C54C1}" type="presOf" srcId="{968F725D-64FA-4355-9EE2-6D6258EB574B}" destId="{E4775EE3-FD95-4E2B-86C4-FC3000091E19}" srcOrd="0" destOrd="0" presId="urn:microsoft.com/office/officeart/2005/8/layout/cycle3"/>
    <dgm:cxn modelId="{B3FE0550-CDAA-4D63-B445-0DD03244015C}" type="presParOf" srcId="{E4775EE3-FD95-4E2B-86C4-FC3000091E19}" destId="{55476EC3-AC77-4676-8FA2-956A76DA2633}" srcOrd="0" destOrd="0" presId="urn:microsoft.com/office/officeart/2005/8/layout/cycle3"/>
    <dgm:cxn modelId="{568166E2-7A9A-45DE-9E07-51E75588BE47}" type="presParOf" srcId="{55476EC3-AC77-4676-8FA2-956A76DA2633}" destId="{6027295C-4A9C-4E18-B16E-85A407CF2761}" srcOrd="0" destOrd="0" presId="urn:microsoft.com/office/officeart/2005/8/layout/cycle3"/>
    <dgm:cxn modelId="{18AAC5C3-F3D9-40B9-ABC7-9B32DDDEA270}" type="presParOf" srcId="{55476EC3-AC77-4676-8FA2-956A76DA2633}" destId="{B52ABBA5-E823-42A5-85F0-8E92D6CF6EEB}" srcOrd="1" destOrd="0" presId="urn:microsoft.com/office/officeart/2005/8/layout/cycle3"/>
    <dgm:cxn modelId="{3EC77D2A-A5CD-47EC-B69A-22F3A7A02FC1}" type="presParOf" srcId="{55476EC3-AC77-4676-8FA2-956A76DA2633}" destId="{E894D31F-1792-40AD-8174-97EC8CFCA6E3}" srcOrd="2" destOrd="0" presId="urn:microsoft.com/office/officeart/2005/8/layout/cycle3"/>
    <dgm:cxn modelId="{1B88BE50-FD20-4C58-9903-A6762C84368C}" type="presParOf" srcId="{55476EC3-AC77-4676-8FA2-956A76DA2633}" destId="{CAD84140-F4E9-4C2C-B3EE-6553411ECEB8}" srcOrd="3" destOrd="0" presId="urn:microsoft.com/office/officeart/2005/8/layout/cycle3"/>
    <dgm:cxn modelId="{CAF7B349-1ABB-4B81-A777-3726319E28F3}" type="presParOf" srcId="{55476EC3-AC77-4676-8FA2-956A76DA2633}" destId="{F1AF6198-109F-4B0C-BCD7-B3D45E3011CC}" srcOrd="4" destOrd="0" presId="urn:microsoft.com/office/officeart/2005/8/layout/cycle3"/>
    <dgm:cxn modelId="{78FDC890-1AC8-42E1-9E8C-5D0B8726BA52}" type="presParOf" srcId="{55476EC3-AC77-4676-8FA2-956A76DA2633}" destId="{B33711DD-DE33-44A3-9A71-1DABF4CA55E0}"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8F725D-64FA-4355-9EE2-6D6258EB574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ru-RU"/>
        </a:p>
      </dgm:t>
    </dgm:pt>
    <dgm:pt modelId="{9412A78E-B8CB-4023-93B2-17DB1827EED2}">
      <dgm:prSet phldrT="[Текст]" custT="1"/>
      <dgm:spPr/>
      <dgm:t>
        <a:bodyPr/>
        <a:lstStyle/>
        <a:p>
          <a:r>
            <a:rPr lang="ru-RU" sz="1800" dirty="0" smtClean="0">
              <a:solidFill>
                <a:srgbClr val="FF0000"/>
              </a:solidFill>
            </a:rPr>
            <a:t>Проблема</a:t>
          </a:r>
          <a:r>
            <a:rPr lang="ru-RU" sz="1800" dirty="0" smtClean="0"/>
            <a:t> (</a:t>
          </a:r>
          <a:r>
            <a:rPr lang="ru-RU" sz="1800" dirty="0" err="1" smtClean="0"/>
            <a:t>втрата</a:t>
          </a:r>
          <a:r>
            <a:rPr lang="ru-RU" sz="1800" dirty="0" smtClean="0"/>
            <a:t>, </a:t>
          </a:r>
          <a:r>
            <a:rPr lang="ru-RU" sz="1800" dirty="0" err="1" smtClean="0"/>
            <a:t>конфлікт</a:t>
          </a:r>
          <a:r>
            <a:rPr lang="ru-RU" sz="1800" dirty="0" smtClean="0"/>
            <a:t>, </a:t>
          </a:r>
          <a:r>
            <a:rPr lang="ru-RU" sz="1800" dirty="0" err="1" smtClean="0"/>
            <a:t>виклик</a:t>
          </a:r>
          <a:r>
            <a:rPr lang="ru-RU" sz="1800" dirty="0" smtClean="0"/>
            <a:t>, </a:t>
          </a:r>
          <a:r>
            <a:rPr lang="ru-RU" sz="1800" dirty="0" err="1" smtClean="0"/>
            <a:t>екзистенційна</a:t>
          </a:r>
          <a:r>
            <a:rPr lang="ru-RU" sz="1800" dirty="0" smtClean="0"/>
            <a:t> криза) </a:t>
          </a:r>
          <a:endParaRPr lang="ru-RU" sz="1800" dirty="0"/>
        </a:p>
      </dgm:t>
    </dgm:pt>
    <dgm:pt modelId="{374CBD71-B0C0-49ED-AB5A-A561EDBA9CED}" type="parTrans" cxnId="{95A7FE3F-8F2A-416E-8FEA-E40D3DE69777}">
      <dgm:prSet/>
      <dgm:spPr/>
      <dgm:t>
        <a:bodyPr/>
        <a:lstStyle/>
        <a:p>
          <a:endParaRPr lang="ru-RU" sz="2800"/>
        </a:p>
      </dgm:t>
    </dgm:pt>
    <dgm:pt modelId="{46F362FB-E880-4706-89C5-38DAAD930FA6}" type="sibTrans" cxnId="{95A7FE3F-8F2A-416E-8FEA-E40D3DE69777}">
      <dgm:prSet/>
      <dgm:spPr/>
      <dgm:t>
        <a:bodyPr/>
        <a:lstStyle/>
        <a:p>
          <a:endParaRPr lang="ru-RU" sz="2800"/>
        </a:p>
      </dgm:t>
    </dgm:pt>
    <dgm:pt modelId="{BD55AACB-ECDE-4017-9ECB-D810D0032C7C}">
      <dgm:prSet phldrT="[Текст]" custT="1"/>
      <dgm:spPr/>
      <dgm:t>
        <a:bodyPr/>
        <a:lstStyle/>
        <a:p>
          <a:r>
            <a:rPr lang="ru-RU" sz="1800" dirty="0" err="1" smtClean="0">
              <a:solidFill>
                <a:srgbClr val="FF0000"/>
              </a:solidFill>
            </a:rPr>
            <a:t>Невміння</a:t>
          </a:r>
          <a:r>
            <a:rPr lang="ru-RU" sz="1800" dirty="0" smtClean="0">
              <a:solidFill>
                <a:srgbClr val="FF0000"/>
              </a:solidFill>
            </a:rPr>
            <a:t> </a:t>
          </a:r>
          <a:r>
            <a:rPr lang="ru-RU" sz="1800" dirty="0" err="1" smtClean="0">
              <a:solidFill>
                <a:srgbClr val="FF0000"/>
              </a:solidFill>
            </a:rPr>
            <a:t>вирішувати</a:t>
          </a:r>
          <a:r>
            <a:rPr lang="ru-RU" sz="1800" dirty="0" smtClean="0">
              <a:solidFill>
                <a:srgbClr val="FF0000"/>
              </a:solidFill>
            </a:rPr>
            <a:t> </a:t>
          </a:r>
          <a:r>
            <a:rPr lang="ru-RU" sz="1800" dirty="0" err="1" smtClean="0">
              <a:solidFill>
                <a:srgbClr val="FF0000"/>
              </a:solidFill>
            </a:rPr>
            <a:t>проблеми</a:t>
          </a:r>
          <a:r>
            <a:rPr lang="ru-RU" sz="1800" dirty="0" smtClean="0">
              <a:solidFill>
                <a:srgbClr val="FF0000"/>
              </a:solidFill>
            </a:rPr>
            <a:t> і </a:t>
          </a:r>
          <a:r>
            <a:rPr lang="ru-RU" sz="1800" dirty="0" err="1" smtClean="0">
              <a:solidFill>
                <a:srgbClr val="FF0000"/>
              </a:solidFill>
            </a:rPr>
            <a:t>просити</a:t>
          </a:r>
          <a:r>
            <a:rPr lang="ru-RU" sz="1800" dirty="0" smtClean="0">
              <a:solidFill>
                <a:srgbClr val="FF0000"/>
              </a:solidFill>
            </a:rPr>
            <a:t> </a:t>
          </a:r>
          <a:r>
            <a:rPr lang="ru-RU" sz="1800" dirty="0" err="1" smtClean="0">
              <a:solidFill>
                <a:srgbClr val="FF0000"/>
              </a:solidFill>
            </a:rPr>
            <a:t>допомоги</a:t>
          </a:r>
          <a:endParaRPr lang="ru-RU" sz="1800" dirty="0">
            <a:solidFill>
              <a:srgbClr val="FF0000"/>
            </a:solidFill>
          </a:endParaRPr>
        </a:p>
      </dgm:t>
    </dgm:pt>
    <dgm:pt modelId="{4AB83D63-C953-4E8A-9D27-B5DF13FADB96}" type="parTrans" cxnId="{82DBB172-85F4-410F-AD8A-3FE96CDF822E}">
      <dgm:prSet/>
      <dgm:spPr/>
      <dgm:t>
        <a:bodyPr/>
        <a:lstStyle/>
        <a:p>
          <a:endParaRPr lang="ru-RU" sz="2800"/>
        </a:p>
      </dgm:t>
    </dgm:pt>
    <dgm:pt modelId="{1A50F664-5E17-4813-95D2-2862D46B6DEF}" type="sibTrans" cxnId="{82DBB172-85F4-410F-AD8A-3FE96CDF822E}">
      <dgm:prSet/>
      <dgm:spPr/>
      <dgm:t>
        <a:bodyPr/>
        <a:lstStyle/>
        <a:p>
          <a:endParaRPr lang="ru-RU" sz="2800"/>
        </a:p>
      </dgm:t>
    </dgm:pt>
    <dgm:pt modelId="{8CEE0DD3-39CC-42F8-B000-42A710AA0F2F}">
      <dgm:prSet phldrT="[Текст]" custT="1"/>
      <dgm:spPr/>
      <dgm:t>
        <a:bodyPr/>
        <a:lstStyle/>
        <a:p>
          <a:r>
            <a:rPr lang="ru-RU" sz="1800" dirty="0" err="1" smtClean="0"/>
            <a:t>Страждання</a:t>
          </a:r>
          <a:r>
            <a:rPr lang="ru-RU" sz="1800" dirty="0" smtClean="0"/>
            <a:t>, </a:t>
          </a:r>
          <a:r>
            <a:rPr lang="ru-RU" sz="1800" dirty="0" err="1" smtClean="0"/>
            <a:t>поглиблення</a:t>
          </a:r>
          <a:r>
            <a:rPr lang="ru-RU" sz="1800" dirty="0" smtClean="0"/>
            <a:t> </a:t>
          </a:r>
          <a:r>
            <a:rPr lang="ru-RU" sz="1800" dirty="0" err="1" smtClean="0"/>
            <a:t>токсичних</a:t>
          </a:r>
          <a:r>
            <a:rPr lang="ru-RU" sz="1800" dirty="0" smtClean="0"/>
            <a:t> </a:t>
          </a:r>
          <a:r>
            <a:rPr lang="ru-RU" sz="1800" dirty="0" err="1" smtClean="0"/>
            <a:t>емоцій</a:t>
          </a:r>
          <a:r>
            <a:rPr lang="ru-RU" sz="1800" dirty="0" smtClean="0"/>
            <a:t>: </a:t>
          </a:r>
          <a:r>
            <a:rPr lang="ru-RU" sz="1800" dirty="0" err="1" smtClean="0">
              <a:solidFill>
                <a:srgbClr val="FF0000"/>
              </a:solidFill>
            </a:rPr>
            <a:t>нікчемність</a:t>
          </a:r>
          <a:r>
            <a:rPr lang="ru-RU" sz="1800" dirty="0" smtClean="0">
              <a:solidFill>
                <a:srgbClr val="FF0000"/>
              </a:solidFill>
            </a:rPr>
            <a:t>, </a:t>
          </a:r>
          <a:r>
            <a:rPr lang="ru-RU" sz="1800" dirty="0" err="1" smtClean="0">
              <a:solidFill>
                <a:srgbClr val="FF0000"/>
              </a:solidFill>
            </a:rPr>
            <a:t>безнадія</a:t>
          </a:r>
          <a:endParaRPr lang="ru-RU" sz="1800" dirty="0">
            <a:solidFill>
              <a:srgbClr val="FF0000"/>
            </a:solidFill>
          </a:endParaRPr>
        </a:p>
      </dgm:t>
    </dgm:pt>
    <dgm:pt modelId="{86C628D4-B4FB-4404-83AF-6290BFC4F67B}" type="parTrans" cxnId="{2B347CD5-3801-4990-8C72-3D11C5B89EA2}">
      <dgm:prSet/>
      <dgm:spPr/>
      <dgm:t>
        <a:bodyPr/>
        <a:lstStyle/>
        <a:p>
          <a:endParaRPr lang="ru-RU" sz="2800"/>
        </a:p>
      </dgm:t>
    </dgm:pt>
    <dgm:pt modelId="{2CB32D19-8265-4820-A38C-DD895E72A599}" type="sibTrans" cxnId="{2B347CD5-3801-4990-8C72-3D11C5B89EA2}">
      <dgm:prSet/>
      <dgm:spPr/>
      <dgm:t>
        <a:bodyPr/>
        <a:lstStyle/>
        <a:p>
          <a:endParaRPr lang="ru-RU" sz="2800"/>
        </a:p>
      </dgm:t>
    </dgm:pt>
    <dgm:pt modelId="{658FF323-EEE9-4AD5-8C62-FAD3F8FFC2B7}">
      <dgm:prSet phldrT="[Текст]" custT="1"/>
      <dgm:spPr/>
      <dgm:t>
        <a:bodyPr/>
        <a:lstStyle/>
        <a:p>
          <a:r>
            <a:rPr lang="ru-RU" sz="1800" dirty="0" err="1" smtClean="0">
              <a:solidFill>
                <a:srgbClr val="FF0000"/>
              </a:solidFill>
            </a:rPr>
            <a:t>Невміння</a:t>
          </a:r>
          <a:r>
            <a:rPr lang="ru-RU" sz="1800" dirty="0" smtClean="0">
              <a:solidFill>
                <a:srgbClr val="FF0000"/>
              </a:solidFill>
            </a:rPr>
            <a:t> </a:t>
          </a:r>
          <a:r>
            <a:rPr lang="ru-RU" sz="1800" dirty="0" err="1" smtClean="0">
              <a:solidFill>
                <a:srgbClr val="FF0000"/>
              </a:solidFill>
            </a:rPr>
            <a:t>саморегулювати</a:t>
          </a:r>
          <a:r>
            <a:rPr lang="ru-RU" sz="1800" dirty="0" smtClean="0">
              <a:solidFill>
                <a:srgbClr val="FF0000"/>
              </a:solidFill>
            </a:rPr>
            <a:t> </a:t>
          </a:r>
          <a:r>
            <a:rPr lang="ru-RU" sz="1800" dirty="0" err="1" smtClean="0">
              <a:solidFill>
                <a:srgbClr val="FF0000"/>
              </a:solidFill>
            </a:rPr>
            <a:t>емоції</a:t>
          </a:r>
          <a:r>
            <a:rPr lang="ru-RU" sz="1800" dirty="0" smtClean="0">
              <a:solidFill>
                <a:srgbClr val="FF0000"/>
              </a:solidFill>
            </a:rPr>
            <a:t>  та </a:t>
          </a:r>
          <a:r>
            <a:rPr lang="ru-RU" sz="1800" dirty="0" err="1" smtClean="0">
              <a:solidFill>
                <a:srgbClr val="FF0000"/>
              </a:solidFill>
            </a:rPr>
            <a:t>самоізоляція</a:t>
          </a:r>
          <a:endParaRPr lang="ru-RU" sz="1800" dirty="0">
            <a:solidFill>
              <a:srgbClr val="FF0000"/>
            </a:solidFill>
          </a:endParaRPr>
        </a:p>
      </dgm:t>
    </dgm:pt>
    <dgm:pt modelId="{9922200B-FD8C-4CEB-8529-7419147AB440}" type="parTrans" cxnId="{45DE94B8-239E-41A6-B882-44630CD6AE24}">
      <dgm:prSet/>
      <dgm:spPr/>
      <dgm:t>
        <a:bodyPr/>
        <a:lstStyle/>
        <a:p>
          <a:endParaRPr lang="ru-RU" sz="2800"/>
        </a:p>
      </dgm:t>
    </dgm:pt>
    <dgm:pt modelId="{031FDF89-AC7E-4893-9A72-A8665DC11856}" type="sibTrans" cxnId="{45DE94B8-239E-41A6-B882-44630CD6AE24}">
      <dgm:prSet/>
      <dgm:spPr/>
      <dgm:t>
        <a:bodyPr/>
        <a:lstStyle/>
        <a:p>
          <a:endParaRPr lang="ru-RU" sz="2800"/>
        </a:p>
      </dgm:t>
    </dgm:pt>
    <dgm:pt modelId="{5CBF0E44-1BB7-497D-9750-220B0080F519}">
      <dgm:prSet phldrT="[Текст]" custT="1"/>
      <dgm:spPr/>
      <dgm:t>
        <a:bodyPr/>
        <a:lstStyle/>
        <a:p>
          <a:r>
            <a:rPr lang="ru-RU" sz="1800" dirty="0" err="1" smtClean="0">
              <a:solidFill>
                <a:srgbClr val="FF0000"/>
              </a:solidFill>
            </a:rPr>
            <a:t>Звуження</a:t>
          </a:r>
          <a:r>
            <a:rPr lang="ru-RU" sz="1800" dirty="0" smtClean="0"/>
            <a:t> </a:t>
          </a:r>
          <a:r>
            <a:rPr lang="ru-RU" sz="1800" dirty="0" err="1" smtClean="0"/>
            <a:t>свідомості</a:t>
          </a:r>
          <a:endParaRPr lang="ru-RU" sz="1800" dirty="0"/>
        </a:p>
      </dgm:t>
    </dgm:pt>
    <dgm:pt modelId="{D6FEEC3F-D496-4457-94B7-205823AA371B}" type="parTrans" cxnId="{D4147BEB-D573-4D4F-9C49-7624856BBEE9}">
      <dgm:prSet/>
      <dgm:spPr/>
      <dgm:t>
        <a:bodyPr/>
        <a:lstStyle/>
        <a:p>
          <a:endParaRPr lang="ru-RU" sz="2800"/>
        </a:p>
      </dgm:t>
    </dgm:pt>
    <dgm:pt modelId="{B222EFAF-684E-4E97-B5A1-B127F9A683BF}" type="sibTrans" cxnId="{D4147BEB-D573-4D4F-9C49-7624856BBEE9}">
      <dgm:prSet/>
      <dgm:spPr/>
      <dgm:t>
        <a:bodyPr/>
        <a:lstStyle/>
        <a:p>
          <a:endParaRPr lang="ru-RU" sz="2800"/>
        </a:p>
      </dgm:t>
    </dgm:pt>
    <dgm:pt modelId="{E4775EE3-FD95-4E2B-86C4-FC3000091E19}" type="pres">
      <dgm:prSet presAssocID="{968F725D-64FA-4355-9EE2-6D6258EB574B}" presName="Name0" presStyleCnt="0">
        <dgm:presLayoutVars>
          <dgm:dir/>
          <dgm:resizeHandles val="exact"/>
        </dgm:presLayoutVars>
      </dgm:prSet>
      <dgm:spPr/>
      <dgm:t>
        <a:bodyPr/>
        <a:lstStyle/>
        <a:p>
          <a:endParaRPr lang="ru-RU"/>
        </a:p>
      </dgm:t>
    </dgm:pt>
    <dgm:pt modelId="{55476EC3-AC77-4676-8FA2-956A76DA2633}" type="pres">
      <dgm:prSet presAssocID="{968F725D-64FA-4355-9EE2-6D6258EB574B}" presName="cycle" presStyleCnt="0"/>
      <dgm:spPr/>
    </dgm:pt>
    <dgm:pt modelId="{6027295C-4A9C-4E18-B16E-85A407CF2761}" type="pres">
      <dgm:prSet presAssocID="{9412A78E-B8CB-4023-93B2-17DB1827EED2}" presName="nodeFirstNode" presStyleLbl="node1" presStyleIdx="0" presStyleCnt="5">
        <dgm:presLayoutVars>
          <dgm:bulletEnabled val="1"/>
        </dgm:presLayoutVars>
      </dgm:prSet>
      <dgm:spPr/>
      <dgm:t>
        <a:bodyPr/>
        <a:lstStyle/>
        <a:p>
          <a:endParaRPr lang="ru-RU"/>
        </a:p>
      </dgm:t>
    </dgm:pt>
    <dgm:pt modelId="{B52ABBA5-E823-42A5-85F0-8E92D6CF6EEB}" type="pres">
      <dgm:prSet presAssocID="{46F362FB-E880-4706-89C5-38DAAD930FA6}" presName="sibTransFirstNode" presStyleLbl="bgShp" presStyleIdx="0" presStyleCnt="1"/>
      <dgm:spPr/>
      <dgm:t>
        <a:bodyPr/>
        <a:lstStyle/>
        <a:p>
          <a:endParaRPr lang="ru-RU"/>
        </a:p>
      </dgm:t>
    </dgm:pt>
    <dgm:pt modelId="{E894D31F-1792-40AD-8174-97EC8CFCA6E3}" type="pres">
      <dgm:prSet presAssocID="{BD55AACB-ECDE-4017-9ECB-D810D0032C7C}" presName="nodeFollowingNodes" presStyleLbl="node1" presStyleIdx="1" presStyleCnt="5">
        <dgm:presLayoutVars>
          <dgm:bulletEnabled val="1"/>
        </dgm:presLayoutVars>
      </dgm:prSet>
      <dgm:spPr/>
      <dgm:t>
        <a:bodyPr/>
        <a:lstStyle/>
        <a:p>
          <a:endParaRPr lang="ru-RU"/>
        </a:p>
      </dgm:t>
    </dgm:pt>
    <dgm:pt modelId="{CAD84140-F4E9-4C2C-B3EE-6553411ECEB8}" type="pres">
      <dgm:prSet presAssocID="{8CEE0DD3-39CC-42F8-B000-42A710AA0F2F}" presName="nodeFollowingNodes" presStyleLbl="node1" presStyleIdx="2" presStyleCnt="5">
        <dgm:presLayoutVars>
          <dgm:bulletEnabled val="1"/>
        </dgm:presLayoutVars>
      </dgm:prSet>
      <dgm:spPr/>
      <dgm:t>
        <a:bodyPr/>
        <a:lstStyle/>
        <a:p>
          <a:endParaRPr lang="ru-RU"/>
        </a:p>
      </dgm:t>
    </dgm:pt>
    <dgm:pt modelId="{F1AF6198-109F-4B0C-BCD7-B3D45E3011CC}" type="pres">
      <dgm:prSet presAssocID="{658FF323-EEE9-4AD5-8C62-FAD3F8FFC2B7}" presName="nodeFollowingNodes" presStyleLbl="node1" presStyleIdx="3" presStyleCnt="5">
        <dgm:presLayoutVars>
          <dgm:bulletEnabled val="1"/>
        </dgm:presLayoutVars>
      </dgm:prSet>
      <dgm:spPr/>
      <dgm:t>
        <a:bodyPr/>
        <a:lstStyle/>
        <a:p>
          <a:endParaRPr lang="ru-RU"/>
        </a:p>
      </dgm:t>
    </dgm:pt>
    <dgm:pt modelId="{B33711DD-DE33-44A3-9A71-1DABF4CA55E0}" type="pres">
      <dgm:prSet presAssocID="{5CBF0E44-1BB7-497D-9750-220B0080F519}" presName="nodeFollowingNodes" presStyleLbl="node1" presStyleIdx="4" presStyleCnt="5">
        <dgm:presLayoutVars>
          <dgm:bulletEnabled val="1"/>
        </dgm:presLayoutVars>
      </dgm:prSet>
      <dgm:spPr/>
      <dgm:t>
        <a:bodyPr/>
        <a:lstStyle/>
        <a:p>
          <a:endParaRPr lang="ru-RU"/>
        </a:p>
      </dgm:t>
    </dgm:pt>
  </dgm:ptLst>
  <dgm:cxnLst>
    <dgm:cxn modelId="{2B347CD5-3801-4990-8C72-3D11C5B89EA2}" srcId="{968F725D-64FA-4355-9EE2-6D6258EB574B}" destId="{8CEE0DD3-39CC-42F8-B000-42A710AA0F2F}" srcOrd="2" destOrd="0" parTransId="{86C628D4-B4FB-4404-83AF-6290BFC4F67B}" sibTransId="{2CB32D19-8265-4820-A38C-DD895E72A599}"/>
    <dgm:cxn modelId="{003FF315-4506-47CB-9CFE-FCD2041EFDCA}" type="presOf" srcId="{46F362FB-E880-4706-89C5-38DAAD930FA6}" destId="{B52ABBA5-E823-42A5-85F0-8E92D6CF6EEB}" srcOrd="0" destOrd="0" presId="urn:microsoft.com/office/officeart/2005/8/layout/cycle3"/>
    <dgm:cxn modelId="{EC3F028D-0574-4892-A437-78B710ACD9F1}" type="presOf" srcId="{8CEE0DD3-39CC-42F8-B000-42A710AA0F2F}" destId="{CAD84140-F4E9-4C2C-B3EE-6553411ECEB8}" srcOrd="0" destOrd="0" presId="urn:microsoft.com/office/officeart/2005/8/layout/cycle3"/>
    <dgm:cxn modelId="{D4147BEB-D573-4D4F-9C49-7624856BBEE9}" srcId="{968F725D-64FA-4355-9EE2-6D6258EB574B}" destId="{5CBF0E44-1BB7-497D-9750-220B0080F519}" srcOrd="4" destOrd="0" parTransId="{D6FEEC3F-D496-4457-94B7-205823AA371B}" sibTransId="{B222EFAF-684E-4E97-B5A1-B127F9A683BF}"/>
    <dgm:cxn modelId="{45DE94B8-239E-41A6-B882-44630CD6AE24}" srcId="{968F725D-64FA-4355-9EE2-6D6258EB574B}" destId="{658FF323-EEE9-4AD5-8C62-FAD3F8FFC2B7}" srcOrd="3" destOrd="0" parTransId="{9922200B-FD8C-4CEB-8529-7419147AB440}" sibTransId="{031FDF89-AC7E-4893-9A72-A8665DC11856}"/>
    <dgm:cxn modelId="{B5C127CD-E3A0-4165-B8A8-052DFF78FBA3}" type="presOf" srcId="{5CBF0E44-1BB7-497D-9750-220B0080F519}" destId="{B33711DD-DE33-44A3-9A71-1DABF4CA55E0}" srcOrd="0" destOrd="0" presId="urn:microsoft.com/office/officeart/2005/8/layout/cycle3"/>
    <dgm:cxn modelId="{D964E3D2-B52D-4881-A49C-E817D71CB976}" type="presOf" srcId="{BD55AACB-ECDE-4017-9ECB-D810D0032C7C}" destId="{E894D31F-1792-40AD-8174-97EC8CFCA6E3}" srcOrd="0" destOrd="0" presId="urn:microsoft.com/office/officeart/2005/8/layout/cycle3"/>
    <dgm:cxn modelId="{95A7FE3F-8F2A-416E-8FEA-E40D3DE69777}" srcId="{968F725D-64FA-4355-9EE2-6D6258EB574B}" destId="{9412A78E-B8CB-4023-93B2-17DB1827EED2}" srcOrd="0" destOrd="0" parTransId="{374CBD71-B0C0-49ED-AB5A-A561EDBA9CED}" sibTransId="{46F362FB-E880-4706-89C5-38DAAD930FA6}"/>
    <dgm:cxn modelId="{82DBB172-85F4-410F-AD8A-3FE96CDF822E}" srcId="{968F725D-64FA-4355-9EE2-6D6258EB574B}" destId="{BD55AACB-ECDE-4017-9ECB-D810D0032C7C}" srcOrd="1" destOrd="0" parTransId="{4AB83D63-C953-4E8A-9D27-B5DF13FADB96}" sibTransId="{1A50F664-5E17-4813-95D2-2862D46B6DEF}"/>
    <dgm:cxn modelId="{4FB4B25B-C00F-40E8-9D0A-3087B2D0682C}" type="presOf" srcId="{9412A78E-B8CB-4023-93B2-17DB1827EED2}" destId="{6027295C-4A9C-4E18-B16E-85A407CF2761}" srcOrd="0" destOrd="0" presId="urn:microsoft.com/office/officeart/2005/8/layout/cycle3"/>
    <dgm:cxn modelId="{7A327B74-0A85-4035-9DDD-61E26EB9F761}" type="presOf" srcId="{658FF323-EEE9-4AD5-8C62-FAD3F8FFC2B7}" destId="{F1AF6198-109F-4B0C-BCD7-B3D45E3011CC}" srcOrd="0" destOrd="0" presId="urn:microsoft.com/office/officeart/2005/8/layout/cycle3"/>
    <dgm:cxn modelId="{6C26D339-5480-4791-9CC4-0B2DA56C54C1}" type="presOf" srcId="{968F725D-64FA-4355-9EE2-6D6258EB574B}" destId="{E4775EE3-FD95-4E2B-86C4-FC3000091E19}" srcOrd="0" destOrd="0" presId="urn:microsoft.com/office/officeart/2005/8/layout/cycle3"/>
    <dgm:cxn modelId="{B3FE0550-CDAA-4D63-B445-0DD03244015C}" type="presParOf" srcId="{E4775EE3-FD95-4E2B-86C4-FC3000091E19}" destId="{55476EC3-AC77-4676-8FA2-956A76DA2633}" srcOrd="0" destOrd="0" presId="urn:microsoft.com/office/officeart/2005/8/layout/cycle3"/>
    <dgm:cxn modelId="{568166E2-7A9A-45DE-9E07-51E75588BE47}" type="presParOf" srcId="{55476EC3-AC77-4676-8FA2-956A76DA2633}" destId="{6027295C-4A9C-4E18-B16E-85A407CF2761}" srcOrd="0" destOrd="0" presId="urn:microsoft.com/office/officeart/2005/8/layout/cycle3"/>
    <dgm:cxn modelId="{18AAC5C3-F3D9-40B9-ABC7-9B32DDDEA270}" type="presParOf" srcId="{55476EC3-AC77-4676-8FA2-956A76DA2633}" destId="{B52ABBA5-E823-42A5-85F0-8E92D6CF6EEB}" srcOrd="1" destOrd="0" presId="urn:microsoft.com/office/officeart/2005/8/layout/cycle3"/>
    <dgm:cxn modelId="{3EC77D2A-A5CD-47EC-B69A-22F3A7A02FC1}" type="presParOf" srcId="{55476EC3-AC77-4676-8FA2-956A76DA2633}" destId="{E894D31F-1792-40AD-8174-97EC8CFCA6E3}" srcOrd="2" destOrd="0" presId="urn:microsoft.com/office/officeart/2005/8/layout/cycle3"/>
    <dgm:cxn modelId="{1B88BE50-FD20-4C58-9903-A6762C84368C}" type="presParOf" srcId="{55476EC3-AC77-4676-8FA2-956A76DA2633}" destId="{CAD84140-F4E9-4C2C-B3EE-6553411ECEB8}" srcOrd="3" destOrd="0" presId="urn:microsoft.com/office/officeart/2005/8/layout/cycle3"/>
    <dgm:cxn modelId="{CAF7B349-1ABB-4B81-A777-3726319E28F3}" type="presParOf" srcId="{55476EC3-AC77-4676-8FA2-956A76DA2633}" destId="{F1AF6198-109F-4B0C-BCD7-B3D45E3011CC}" srcOrd="4" destOrd="0" presId="urn:microsoft.com/office/officeart/2005/8/layout/cycle3"/>
    <dgm:cxn modelId="{78FDC890-1AC8-42E1-9E8C-5D0B8726BA52}" type="presParOf" srcId="{55476EC3-AC77-4676-8FA2-956A76DA2633}" destId="{B33711DD-DE33-44A3-9A71-1DABF4CA55E0}"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C5318-E215-4756-BE5B-EFE87D7120F9}">
      <dsp:nvSpPr>
        <dsp:cNvPr id="0" name=""/>
        <dsp:cNvSpPr/>
      </dsp:nvSpPr>
      <dsp:spPr>
        <a:xfrm>
          <a:off x="0" y="0"/>
          <a:ext cx="8938260" cy="1305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l" defTabSz="2489200">
            <a:lnSpc>
              <a:spcPct val="90000"/>
            </a:lnSpc>
            <a:spcBef>
              <a:spcPct val="0"/>
            </a:spcBef>
            <a:spcAft>
              <a:spcPct val="35000"/>
            </a:spcAft>
          </a:pPr>
          <a:r>
            <a:rPr lang="ru-RU" sz="5600" kern="1200" dirty="0" err="1" smtClean="0"/>
            <a:t>Суїцидальні</a:t>
          </a:r>
          <a:r>
            <a:rPr lang="ru-RU" sz="5600" kern="1200" dirty="0" smtClean="0"/>
            <a:t> думки</a:t>
          </a:r>
          <a:endParaRPr lang="ru-RU" sz="5600" kern="1200" dirty="0"/>
        </a:p>
      </dsp:txBody>
      <dsp:txXfrm>
        <a:off x="38234" y="38234"/>
        <a:ext cx="7529629" cy="1228933"/>
      </dsp:txXfrm>
    </dsp:sp>
    <dsp:sp modelId="{0F7AAC3D-BF47-485F-98A6-553BC4A582F4}">
      <dsp:nvSpPr>
        <dsp:cNvPr id="0" name=""/>
        <dsp:cNvSpPr/>
      </dsp:nvSpPr>
      <dsp:spPr>
        <a:xfrm>
          <a:off x="788669" y="1522968"/>
          <a:ext cx="8938260" cy="1305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l" defTabSz="2489200">
            <a:lnSpc>
              <a:spcPct val="90000"/>
            </a:lnSpc>
            <a:spcBef>
              <a:spcPct val="0"/>
            </a:spcBef>
            <a:spcAft>
              <a:spcPct val="35000"/>
            </a:spcAft>
          </a:pPr>
          <a:r>
            <a:rPr lang="ru-RU" sz="5600" kern="1200" dirty="0" err="1" smtClean="0"/>
            <a:t>Суїцидальні</a:t>
          </a:r>
          <a:r>
            <a:rPr lang="ru-RU" sz="5600" kern="1200" dirty="0" smtClean="0"/>
            <a:t> </a:t>
          </a:r>
          <a:r>
            <a:rPr lang="ru-RU" sz="5600" kern="1200" dirty="0" err="1" smtClean="0"/>
            <a:t>спроби</a:t>
          </a:r>
          <a:endParaRPr lang="ru-RU" sz="5600" kern="1200" dirty="0"/>
        </a:p>
      </dsp:txBody>
      <dsp:txXfrm>
        <a:off x="826903" y="1561202"/>
        <a:ext cx="7224611" cy="1228933"/>
      </dsp:txXfrm>
    </dsp:sp>
    <dsp:sp modelId="{41958509-587E-4599-BA12-C86E0F82EFE9}">
      <dsp:nvSpPr>
        <dsp:cNvPr id="0" name=""/>
        <dsp:cNvSpPr/>
      </dsp:nvSpPr>
      <dsp:spPr>
        <a:xfrm>
          <a:off x="1577339" y="3045936"/>
          <a:ext cx="8938260" cy="1305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l" defTabSz="2489200">
            <a:lnSpc>
              <a:spcPct val="90000"/>
            </a:lnSpc>
            <a:spcBef>
              <a:spcPct val="0"/>
            </a:spcBef>
            <a:spcAft>
              <a:spcPct val="35000"/>
            </a:spcAft>
          </a:pPr>
          <a:r>
            <a:rPr lang="ru-RU" sz="5600" kern="1200" dirty="0" err="1" smtClean="0"/>
            <a:t>Суїцид</a:t>
          </a:r>
          <a:r>
            <a:rPr lang="ru-RU" sz="5600" kern="1200" dirty="0" smtClean="0"/>
            <a:t>=смерть</a:t>
          </a:r>
          <a:endParaRPr lang="ru-RU" sz="5600" kern="1200" dirty="0"/>
        </a:p>
      </dsp:txBody>
      <dsp:txXfrm>
        <a:off x="1615573" y="3084170"/>
        <a:ext cx="7224611" cy="1228933"/>
      </dsp:txXfrm>
    </dsp:sp>
    <dsp:sp modelId="{06F0C47F-0675-41D3-98DC-56B2E5E8954F}">
      <dsp:nvSpPr>
        <dsp:cNvPr id="0" name=""/>
        <dsp:cNvSpPr/>
      </dsp:nvSpPr>
      <dsp:spPr>
        <a:xfrm>
          <a:off x="8089749" y="989929"/>
          <a:ext cx="848510" cy="84851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8280664" y="989929"/>
        <a:ext cx="466680" cy="638504"/>
      </dsp:txXfrm>
    </dsp:sp>
    <dsp:sp modelId="{D7F25CAE-5DC5-43FA-8C33-82EC15772438}">
      <dsp:nvSpPr>
        <dsp:cNvPr id="0" name=""/>
        <dsp:cNvSpPr/>
      </dsp:nvSpPr>
      <dsp:spPr>
        <a:xfrm>
          <a:off x="8878419" y="2504195"/>
          <a:ext cx="848510" cy="84851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9069334" y="2504195"/>
        <a:ext cx="466680" cy="638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C5318-E215-4756-BE5B-EFE87D7120F9}">
      <dsp:nvSpPr>
        <dsp:cNvPr id="0" name=""/>
        <dsp:cNvSpPr/>
      </dsp:nvSpPr>
      <dsp:spPr>
        <a:xfrm>
          <a:off x="0" y="0"/>
          <a:ext cx="8938260" cy="1305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r>
            <a:rPr lang="ru-RU" sz="4500" kern="1200" dirty="0" err="1" smtClean="0"/>
            <a:t>Суїцидальні</a:t>
          </a:r>
          <a:r>
            <a:rPr lang="ru-RU" sz="4500" kern="1200" dirty="0" smtClean="0"/>
            <a:t> думки, </a:t>
          </a:r>
          <a:r>
            <a:rPr lang="ru-RU" sz="4500" kern="1200" dirty="0" err="1" smtClean="0"/>
            <a:t>задум</a:t>
          </a:r>
          <a:endParaRPr lang="ru-RU" sz="4500" kern="1200" dirty="0"/>
        </a:p>
      </dsp:txBody>
      <dsp:txXfrm>
        <a:off x="38234" y="38234"/>
        <a:ext cx="7529629" cy="1228933"/>
      </dsp:txXfrm>
    </dsp:sp>
    <dsp:sp modelId="{0F7AAC3D-BF47-485F-98A6-553BC4A582F4}">
      <dsp:nvSpPr>
        <dsp:cNvPr id="0" name=""/>
        <dsp:cNvSpPr/>
      </dsp:nvSpPr>
      <dsp:spPr>
        <a:xfrm>
          <a:off x="788669" y="1522968"/>
          <a:ext cx="8938260" cy="1305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r>
            <a:rPr lang="ru-RU" sz="4500" kern="1200" dirty="0" err="1" smtClean="0"/>
            <a:t>Суїцидальні</a:t>
          </a:r>
          <a:r>
            <a:rPr lang="ru-RU" sz="4500" kern="1200" dirty="0" smtClean="0"/>
            <a:t> </a:t>
          </a:r>
          <a:r>
            <a:rPr lang="ru-RU" sz="4500" kern="1200" dirty="0" err="1" smtClean="0"/>
            <a:t>наміри</a:t>
          </a:r>
          <a:r>
            <a:rPr lang="ru-RU" sz="4500" kern="1200" dirty="0" smtClean="0"/>
            <a:t>, </a:t>
          </a:r>
          <a:r>
            <a:rPr lang="ru-RU" sz="4500" kern="1200" dirty="0" err="1" smtClean="0"/>
            <a:t>спроби</a:t>
          </a:r>
          <a:endParaRPr lang="ru-RU" sz="4500" kern="1200" dirty="0"/>
        </a:p>
      </dsp:txBody>
      <dsp:txXfrm>
        <a:off x="826903" y="1561202"/>
        <a:ext cx="7224611" cy="1228933"/>
      </dsp:txXfrm>
    </dsp:sp>
    <dsp:sp modelId="{41958509-587E-4599-BA12-C86E0F82EFE9}">
      <dsp:nvSpPr>
        <dsp:cNvPr id="0" name=""/>
        <dsp:cNvSpPr/>
      </dsp:nvSpPr>
      <dsp:spPr>
        <a:xfrm>
          <a:off x="1577339" y="3045936"/>
          <a:ext cx="8938260" cy="1305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r>
            <a:rPr lang="ru-RU" sz="4500" kern="1200" dirty="0" err="1" smtClean="0"/>
            <a:t>Суїцид</a:t>
          </a:r>
          <a:r>
            <a:rPr lang="ru-RU" sz="4500" kern="1200" dirty="0" smtClean="0"/>
            <a:t>=смерть</a:t>
          </a:r>
          <a:endParaRPr lang="ru-RU" sz="4500" kern="1200" dirty="0"/>
        </a:p>
      </dsp:txBody>
      <dsp:txXfrm>
        <a:off x="1615573" y="3084170"/>
        <a:ext cx="7224611" cy="1228933"/>
      </dsp:txXfrm>
    </dsp:sp>
    <dsp:sp modelId="{06F0C47F-0675-41D3-98DC-56B2E5E8954F}">
      <dsp:nvSpPr>
        <dsp:cNvPr id="0" name=""/>
        <dsp:cNvSpPr/>
      </dsp:nvSpPr>
      <dsp:spPr>
        <a:xfrm>
          <a:off x="8089749" y="989929"/>
          <a:ext cx="848510" cy="84851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8280664" y="989929"/>
        <a:ext cx="466680" cy="638504"/>
      </dsp:txXfrm>
    </dsp:sp>
    <dsp:sp modelId="{D7F25CAE-5DC5-43FA-8C33-82EC15772438}">
      <dsp:nvSpPr>
        <dsp:cNvPr id="0" name=""/>
        <dsp:cNvSpPr/>
      </dsp:nvSpPr>
      <dsp:spPr>
        <a:xfrm>
          <a:off x="8878419" y="2504195"/>
          <a:ext cx="848510" cy="84851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9069334" y="2504195"/>
        <a:ext cx="466680" cy="638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ABBA5-E823-42A5-85F0-8E92D6CF6EEB}">
      <dsp:nvSpPr>
        <dsp:cNvPr id="0" name=""/>
        <dsp:cNvSpPr/>
      </dsp:nvSpPr>
      <dsp:spPr>
        <a:xfrm>
          <a:off x="3104102" y="-221534"/>
          <a:ext cx="4307394" cy="4307394"/>
        </a:xfrm>
        <a:prstGeom prst="circularArrow">
          <a:avLst>
            <a:gd name="adj1" fmla="val 5544"/>
            <a:gd name="adj2" fmla="val 330680"/>
            <a:gd name="adj3" fmla="val 13736417"/>
            <a:gd name="adj4" fmla="val 17410056"/>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27295C-4A9C-4E18-B16E-85A407CF2761}">
      <dsp:nvSpPr>
        <dsp:cNvPr id="0" name=""/>
        <dsp:cNvSpPr/>
      </dsp:nvSpPr>
      <dsp:spPr>
        <a:xfrm>
          <a:off x="4232169" y="-192293"/>
          <a:ext cx="2051260" cy="1025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t>Проблема (</a:t>
          </a:r>
          <a:r>
            <a:rPr lang="ru-RU" sz="1300" kern="1200" dirty="0" err="1" smtClean="0"/>
            <a:t>втрата</a:t>
          </a:r>
          <a:r>
            <a:rPr lang="ru-RU" sz="1300" kern="1200" dirty="0" smtClean="0"/>
            <a:t>, </a:t>
          </a:r>
          <a:r>
            <a:rPr lang="ru-RU" sz="1300" kern="1200" dirty="0" err="1" smtClean="0"/>
            <a:t>конфлікт</a:t>
          </a:r>
          <a:r>
            <a:rPr lang="ru-RU" sz="1300" kern="1200" dirty="0" smtClean="0"/>
            <a:t>, </a:t>
          </a:r>
          <a:r>
            <a:rPr lang="ru-RU" sz="1300" kern="1200" dirty="0" err="1" smtClean="0"/>
            <a:t>виклик</a:t>
          </a:r>
          <a:r>
            <a:rPr lang="ru-RU" sz="1300" kern="1200" dirty="0" smtClean="0"/>
            <a:t>, </a:t>
          </a:r>
          <a:r>
            <a:rPr lang="ru-RU" sz="1300" kern="1200" dirty="0" err="1" smtClean="0"/>
            <a:t>екзистенційна</a:t>
          </a:r>
          <a:r>
            <a:rPr lang="ru-RU" sz="1300" kern="1200" dirty="0" smtClean="0"/>
            <a:t> криза) </a:t>
          </a:r>
          <a:endParaRPr lang="ru-RU" sz="1300" kern="1200" dirty="0"/>
        </a:p>
      </dsp:txBody>
      <dsp:txXfrm>
        <a:off x="4282236" y="-142226"/>
        <a:ext cx="1951126" cy="925496"/>
      </dsp:txXfrm>
    </dsp:sp>
    <dsp:sp modelId="{E894D31F-1792-40AD-8174-97EC8CFCA6E3}">
      <dsp:nvSpPr>
        <dsp:cNvPr id="0" name=""/>
        <dsp:cNvSpPr/>
      </dsp:nvSpPr>
      <dsp:spPr>
        <a:xfrm>
          <a:off x="5979109" y="1076932"/>
          <a:ext cx="2051260" cy="1025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err="1" smtClean="0"/>
            <a:t>Невміння</a:t>
          </a:r>
          <a:r>
            <a:rPr lang="ru-RU" sz="1300" kern="1200" dirty="0" smtClean="0"/>
            <a:t> </a:t>
          </a:r>
          <a:r>
            <a:rPr lang="ru-RU" sz="1300" kern="1200" dirty="0" err="1" smtClean="0"/>
            <a:t>вирішувати</a:t>
          </a:r>
          <a:r>
            <a:rPr lang="ru-RU" sz="1300" kern="1200" dirty="0" smtClean="0"/>
            <a:t> </a:t>
          </a:r>
          <a:r>
            <a:rPr lang="ru-RU" sz="1300" kern="1200" dirty="0" err="1" smtClean="0"/>
            <a:t>проблеми</a:t>
          </a:r>
          <a:r>
            <a:rPr lang="ru-RU" sz="1300" kern="1200" dirty="0" smtClean="0"/>
            <a:t> і </a:t>
          </a:r>
          <a:r>
            <a:rPr lang="ru-RU" sz="1300" kern="1200" dirty="0" err="1" smtClean="0"/>
            <a:t>просити</a:t>
          </a:r>
          <a:r>
            <a:rPr lang="ru-RU" sz="1300" kern="1200" dirty="0" smtClean="0"/>
            <a:t> </a:t>
          </a:r>
          <a:r>
            <a:rPr lang="ru-RU" sz="1300" kern="1200" dirty="0" err="1" smtClean="0"/>
            <a:t>допомоги</a:t>
          </a:r>
          <a:r>
            <a:rPr lang="ru-RU" sz="1300" kern="1200" dirty="0" smtClean="0"/>
            <a:t>=</a:t>
          </a:r>
          <a:r>
            <a:rPr lang="en-US" sz="1300" kern="1200" dirty="0" smtClean="0"/>
            <a:t>&gt;</a:t>
          </a:r>
          <a:r>
            <a:rPr lang="ru-RU" sz="1300" kern="1200" dirty="0" err="1" smtClean="0"/>
            <a:t>виснаження</a:t>
          </a:r>
          <a:endParaRPr lang="ru-RU" sz="1300" kern="1200" dirty="0"/>
        </a:p>
      </dsp:txBody>
      <dsp:txXfrm>
        <a:off x="6029176" y="1126999"/>
        <a:ext cx="1951126" cy="925496"/>
      </dsp:txXfrm>
    </dsp:sp>
    <dsp:sp modelId="{CAD84140-F4E9-4C2C-B3EE-6553411ECEB8}">
      <dsp:nvSpPr>
        <dsp:cNvPr id="0" name=""/>
        <dsp:cNvSpPr/>
      </dsp:nvSpPr>
      <dsp:spPr>
        <a:xfrm>
          <a:off x="5311838" y="2743168"/>
          <a:ext cx="2051260" cy="18004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err="1" smtClean="0"/>
            <a:t>Страждання</a:t>
          </a:r>
          <a:r>
            <a:rPr lang="ru-RU" sz="1300" kern="1200" dirty="0" smtClean="0"/>
            <a:t>, </a:t>
          </a:r>
          <a:r>
            <a:rPr lang="ru-RU" sz="1300" kern="1200" dirty="0" err="1" smtClean="0"/>
            <a:t>поглиблення</a:t>
          </a:r>
          <a:r>
            <a:rPr lang="ru-RU" sz="1300" kern="1200" dirty="0" smtClean="0"/>
            <a:t> </a:t>
          </a:r>
          <a:r>
            <a:rPr lang="ru-RU" sz="1300" kern="1200" dirty="0" err="1" smtClean="0"/>
            <a:t>токсичних</a:t>
          </a:r>
          <a:r>
            <a:rPr lang="ru-RU" sz="1300" kern="1200" dirty="0" smtClean="0"/>
            <a:t> </a:t>
          </a:r>
          <a:r>
            <a:rPr lang="ru-RU" sz="1300" kern="1200" dirty="0" err="1" smtClean="0"/>
            <a:t>емоцій</a:t>
          </a:r>
          <a:r>
            <a:rPr lang="ru-RU" sz="1300" kern="1200" dirty="0" smtClean="0"/>
            <a:t> </a:t>
          </a:r>
          <a:r>
            <a:rPr lang="ru-RU" sz="1300" kern="1200" dirty="0" err="1" smtClean="0"/>
            <a:t>нікчемності</a:t>
          </a:r>
          <a:r>
            <a:rPr lang="ru-RU" sz="1300" kern="1200" dirty="0" smtClean="0"/>
            <a:t>, </a:t>
          </a:r>
          <a:r>
            <a:rPr lang="ru-RU" sz="1300" kern="1200" dirty="0" err="1" smtClean="0"/>
            <a:t>безнадії</a:t>
          </a:r>
          <a:r>
            <a:rPr lang="ru-RU" sz="1300" kern="1200" dirty="0" smtClean="0"/>
            <a:t> </a:t>
          </a:r>
          <a:endParaRPr lang="en-US" sz="1300" kern="1200" dirty="0" smtClean="0"/>
        </a:p>
        <a:p>
          <a:pPr lvl="0" algn="ctr" defTabSz="577850">
            <a:lnSpc>
              <a:spcPct val="90000"/>
            </a:lnSpc>
            <a:spcBef>
              <a:spcPct val="0"/>
            </a:spcBef>
            <a:spcAft>
              <a:spcPct val="35000"/>
            </a:spcAft>
          </a:pPr>
          <a:r>
            <a:rPr lang="ru-RU" sz="1300" b="1" kern="1200" dirty="0" smtClean="0"/>
            <a:t>= </a:t>
          </a:r>
          <a:r>
            <a:rPr lang="en-US" sz="1300" b="1" kern="1200" dirty="0" smtClean="0"/>
            <a:t>&gt;</a:t>
          </a:r>
          <a:r>
            <a:rPr lang="uk-UA" sz="1300" b="1" kern="1200" dirty="0" smtClean="0"/>
            <a:t> </a:t>
          </a:r>
          <a:r>
            <a:rPr lang="uk-UA" sz="1300" b="1" kern="1200" dirty="0" err="1" smtClean="0"/>
            <a:t>суїцидальні</a:t>
          </a:r>
          <a:r>
            <a:rPr lang="uk-UA" sz="1300" b="1" kern="1200" dirty="0" smtClean="0"/>
            <a:t> думки</a:t>
          </a:r>
          <a:endParaRPr lang="ru-RU" sz="1300" b="1" kern="1200" dirty="0"/>
        </a:p>
      </dsp:txBody>
      <dsp:txXfrm>
        <a:off x="5399729" y="2831059"/>
        <a:ext cx="1875478" cy="1624681"/>
      </dsp:txXfrm>
    </dsp:sp>
    <dsp:sp modelId="{F1AF6198-109F-4B0C-BCD7-B3D45E3011CC}">
      <dsp:nvSpPr>
        <dsp:cNvPr id="0" name=""/>
        <dsp:cNvSpPr/>
      </dsp:nvSpPr>
      <dsp:spPr>
        <a:xfrm>
          <a:off x="3152501" y="3130584"/>
          <a:ext cx="2051260" cy="1025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err="1" smtClean="0"/>
            <a:t>Невміння</a:t>
          </a:r>
          <a:r>
            <a:rPr lang="ru-RU" sz="1300" kern="1200" dirty="0" smtClean="0"/>
            <a:t> </a:t>
          </a:r>
          <a:r>
            <a:rPr lang="ru-RU" sz="1300" kern="1200" dirty="0" err="1" smtClean="0"/>
            <a:t>саморегулювати</a:t>
          </a:r>
          <a:r>
            <a:rPr lang="ru-RU" sz="1300" kern="1200" dirty="0" smtClean="0"/>
            <a:t> </a:t>
          </a:r>
          <a:r>
            <a:rPr lang="ru-RU" sz="1300" kern="1200" dirty="0" err="1" smtClean="0"/>
            <a:t>емоції</a:t>
          </a:r>
          <a:r>
            <a:rPr lang="ru-RU" sz="1300" kern="1200" dirty="0" smtClean="0"/>
            <a:t>  та </a:t>
          </a:r>
          <a:r>
            <a:rPr lang="ru-RU" sz="1300" kern="1200" dirty="0" err="1" smtClean="0"/>
            <a:t>самоізоляція</a:t>
          </a:r>
          <a:endParaRPr lang="ru-RU" sz="1300" kern="1200" dirty="0"/>
        </a:p>
      </dsp:txBody>
      <dsp:txXfrm>
        <a:off x="3202568" y="3180651"/>
        <a:ext cx="1951126" cy="925496"/>
      </dsp:txXfrm>
    </dsp:sp>
    <dsp:sp modelId="{B33711DD-DE33-44A3-9A71-1DABF4CA55E0}">
      <dsp:nvSpPr>
        <dsp:cNvPr id="0" name=""/>
        <dsp:cNvSpPr/>
      </dsp:nvSpPr>
      <dsp:spPr>
        <a:xfrm>
          <a:off x="2485229" y="728393"/>
          <a:ext cx="2051260" cy="17227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err="1" smtClean="0"/>
            <a:t>Звуження</a:t>
          </a:r>
          <a:r>
            <a:rPr lang="ru-RU" sz="1300" kern="1200" dirty="0" smtClean="0"/>
            <a:t> </a:t>
          </a:r>
          <a:r>
            <a:rPr lang="ru-RU" sz="1300" kern="1200" dirty="0" err="1" smtClean="0"/>
            <a:t>свідомості</a:t>
          </a:r>
          <a:r>
            <a:rPr lang="ru-RU" sz="1300" kern="1200" dirty="0" smtClean="0"/>
            <a:t> + «</a:t>
          </a:r>
          <a:r>
            <a:rPr lang="ru-RU" sz="1300" kern="1200" dirty="0" err="1" smtClean="0"/>
            <a:t>підказка</a:t>
          </a:r>
          <a:r>
            <a:rPr lang="ru-RU" sz="1300" kern="1200" dirty="0" smtClean="0"/>
            <a:t> методу»</a:t>
          </a:r>
        </a:p>
        <a:p>
          <a:pPr lvl="0" algn="ctr" defTabSz="577850">
            <a:lnSpc>
              <a:spcPct val="90000"/>
            </a:lnSpc>
            <a:spcBef>
              <a:spcPct val="0"/>
            </a:spcBef>
            <a:spcAft>
              <a:spcPct val="35000"/>
            </a:spcAft>
          </a:pPr>
          <a:r>
            <a:rPr lang="ru-RU" sz="1300" kern="1200" dirty="0" smtClean="0"/>
            <a:t> </a:t>
          </a:r>
          <a:r>
            <a:rPr lang="ru-RU" sz="1300" b="1" kern="1200" dirty="0" smtClean="0"/>
            <a:t>= </a:t>
          </a:r>
          <a:r>
            <a:rPr lang="en-US" sz="1300" b="1" kern="1200" dirty="0" smtClean="0"/>
            <a:t>&gt;</a:t>
          </a:r>
          <a:r>
            <a:rPr lang="uk-UA" sz="1300" b="1" kern="1200" dirty="0" smtClean="0"/>
            <a:t> </a:t>
          </a:r>
          <a:r>
            <a:rPr lang="uk-UA" sz="1300" b="1" kern="1200" dirty="0" err="1" smtClean="0"/>
            <a:t>суїцидальні</a:t>
          </a:r>
          <a:r>
            <a:rPr lang="uk-UA" sz="1300" b="1" kern="1200" dirty="0" smtClean="0"/>
            <a:t> наміри переходять у плани</a:t>
          </a:r>
          <a:endParaRPr lang="ru-RU" sz="1300" b="1" kern="1200" dirty="0"/>
        </a:p>
      </dsp:txBody>
      <dsp:txXfrm>
        <a:off x="2569325" y="812489"/>
        <a:ext cx="1883068" cy="15545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ABBA5-E823-42A5-85F0-8E92D6CF6EEB}">
      <dsp:nvSpPr>
        <dsp:cNvPr id="0" name=""/>
        <dsp:cNvSpPr/>
      </dsp:nvSpPr>
      <dsp:spPr>
        <a:xfrm>
          <a:off x="3104102" y="-27825"/>
          <a:ext cx="4307394" cy="4307394"/>
        </a:xfrm>
        <a:prstGeom prst="circularArrow">
          <a:avLst>
            <a:gd name="adj1" fmla="val 5544"/>
            <a:gd name="adj2" fmla="val 330680"/>
            <a:gd name="adj3" fmla="val 13736417"/>
            <a:gd name="adj4" fmla="val 17410056"/>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27295C-4A9C-4E18-B16E-85A407CF2761}">
      <dsp:nvSpPr>
        <dsp:cNvPr id="0" name=""/>
        <dsp:cNvSpPr/>
      </dsp:nvSpPr>
      <dsp:spPr>
        <a:xfrm>
          <a:off x="4232169" y="1414"/>
          <a:ext cx="2051260" cy="1025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rgbClr val="FF0000"/>
              </a:solidFill>
            </a:rPr>
            <a:t>Проблема</a:t>
          </a:r>
          <a:r>
            <a:rPr lang="ru-RU" sz="1400" kern="1200" dirty="0" smtClean="0"/>
            <a:t> (</a:t>
          </a:r>
          <a:r>
            <a:rPr lang="ru-RU" sz="1400" kern="1200" dirty="0" err="1" smtClean="0"/>
            <a:t>втрата</a:t>
          </a:r>
          <a:r>
            <a:rPr lang="ru-RU" sz="1400" kern="1200" dirty="0" smtClean="0"/>
            <a:t>, </a:t>
          </a:r>
          <a:r>
            <a:rPr lang="ru-RU" sz="1400" kern="1200" dirty="0" err="1" smtClean="0"/>
            <a:t>конфлікт</a:t>
          </a:r>
          <a:r>
            <a:rPr lang="ru-RU" sz="1400" kern="1200" dirty="0" smtClean="0"/>
            <a:t>, </a:t>
          </a:r>
          <a:r>
            <a:rPr lang="ru-RU" sz="1400" kern="1200" dirty="0" err="1" smtClean="0"/>
            <a:t>виклик</a:t>
          </a:r>
          <a:r>
            <a:rPr lang="ru-RU" sz="1400" kern="1200" dirty="0" smtClean="0"/>
            <a:t>, </a:t>
          </a:r>
          <a:r>
            <a:rPr lang="ru-RU" sz="1400" kern="1200" dirty="0" err="1" smtClean="0"/>
            <a:t>екзистенційна</a:t>
          </a:r>
          <a:r>
            <a:rPr lang="ru-RU" sz="1400" kern="1200" dirty="0" smtClean="0"/>
            <a:t> криза) </a:t>
          </a:r>
          <a:endParaRPr lang="ru-RU" sz="1400" kern="1200" dirty="0"/>
        </a:p>
      </dsp:txBody>
      <dsp:txXfrm>
        <a:off x="4282236" y="51481"/>
        <a:ext cx="1951126" cy="925496"/>
      </dsp:txXfrm>
    </dsp:sp>
    <dsp:sp modelId="{E894D31F-1792-40AD-8174-97EC8CFCA6E3}">
      <dsp:nvSpPr>
        <dsp:cNvPr id="0" name=""/>
        <dsp:cNvSpPr/>
      </dsp:nvSpPr>
      <dsp:spPr>
        <a:xfrm>
          <a:off x="5979109" y="1270641"/>
          <a:ext cx="2051260" cy="1025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err="1" smtClean="0">
              <a:solidFill>
                <a:srgbClr val="FF0000"/>
              </a:solidFill>
            </a:rPr>
            <a:t>Невміння</a:t>
          </a:r>
          <a:r>
            <a:rPr lang="ru-RU" sz="1400" kern="1200" dirty="0" smtClean="0">
              <a:solidFill>
                <a:srgbClr val="FF0000"/>
              </a:solidFill>
            </a:rPr>
            <a:t> </a:t>
          </a:r>
          <a:r>
            <a:rPr lang="ru-RU" sz="1400" kern="1200" dirty="0" err="1" smtClean="0">
              <a:solidFill>
                <a:srgbClr val="FF0000"/>
              </a:solidFill>
            </a:rPr>
            <a:t>вирішувати</a:t>
          </a:r>
          <a:r>
            <a:rPr lang="ru-RU" sz="1400" kern="1200" dirty="0" smtClean="0">
              <a:solidFill>
                <a:srgbClr val="FF0000"/>
              </a:solidFill>
            </a:rPr>
            <a:t> </a:t>
          </a:r>
          <a:r>
            <a:rPr lang="ru-RU" sz="1400" kern="1200" dirty="0" err="1" smtClean="0">
              <a:solidFill>
                <a:srgbClr val="FF0000"/>
              </a:solidFill>
            </a:rPr>
            <a:t>проблеми</a:t>
          </a:r>
          <a:r>
            <a:rPr lang="ru-RU" sz="1400" kern="1200" dirty="0" smtClean="0">
              <a:solidFill>
                <a:srgbClr val="FF0000"/>
              </a:solidFill>
            </a:rPr>
            <a:t> і </a:t>
          </a:r>
          <a:r>
            <a:rPr lang="ru-RU" sz="1400" kern="1200" dirty="0" err="1" smtClean="0">
              <a:solidFill>
                <a:srgbClr val="FF0000"/>
              </a:solidFill>
            </a:rPr>
            <a:t>просити</a:t>
          </a:r>
          <a:r>
            <a:rPr lang="ru-RU" sz="1400" kern="1200" dirty="0" smtClean="0">
              <a:solidFill>
                <a:srgbClr val="FF0000"/>
              </a:solidFill>
            </a:rPr>
            <a:t> </a:t>
          </a:r>
          <a:r>
            <a:rPr lang="ru-RU" sz="1400" kern="1200" dirty="0" err="1" smtClean="0">
              <a:solidFill>
                <a:srgbClr val="FF0000"/>
              </a:solidFill>
            </a:rPr>
            <a:t>допомоги</a:t>
          </a:r>
          <a:endParaRPr lang="ru-RU" sz="1400" kern="1200" dirty="0">
            <a:solidFill>
              <a:srgbClr val="FF0000"/>
            </a:solidFill>
          </a:endParaRPr>
        </a:p>
      </dsp:txBody>
      <dsp:txXfrm>
        <a:off x="6029176" y="1320708"/>
        <a:ext cx="1951126" cy="925496"/>
      </dsp:txXfrm>
    </dsp:sp>
    <dsp:sp modelId="{CAD84140-F4E9-4C2C-B3EE-6553411ECEB8}">
      <dsp:nvSpPr>
        <dsp:cNvPr id="0" name=""/>
        <dsp:cNvSpPr/>
      </dsp:nvSpPr>
      <dsp:spPr>
        <a:xfrm>
          <a:off x="5311838" y="3324292"/>
          <a:ext cx="2051260" cy="1025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err="1" smtClean="0"/>
            <a:t>Страждання</a:t>
          </a:r>
          <a:r>
            <a:rPr lang="ru-RU" sz="1400" kern="1200" dirty="0" smtClean="0"/>
            <a:t>, </a:t>
          </a:r>
          <a:r>
            <a:rPr lang="ru-RU" sz="1400" kern="1200" dirty="0" err="1" smtClean="0"/>
            <a:t>поглиблення</a:t>
          </a:r>
          <a:r>
            <a:rPr lang="ru-RU" sz="1400" kern="1200" dirty="0" smtClean="0"/>
            <a:t> </a:t>
          </a:r>
          <a:r>
            <a:rPr lang="ru-RU" sz="1400" kern="1200" dirty="0" err="1" smtClean="0"/>
            <a:t>токсичних</a:t>
          </a:r>
          <a:r>
            <a:rPr lang="ru-RU" sz="1400" kern="1200" dirty="0" smtClean="0"/>
            <a:t> </a:t>
          </a:r>
          <a:r>
            <a:rPr lang="ru-RU" sz="1400" kern="1200" dirty="0" err="1" smtClean="0"/>
            <a:t>емоцій</a:t>
          </a:r>
          <a:r>
            <a:rPr lang="ru-RU" sz="1400" kern="1200" dirty="0" smtClean="0"/>
            <a:t>: </a:t>
          </a:r>
          <a:r>
            <a:rPr lang="ru-RU" sz="1400" kern="1200" dirty="0" err="1" smtClean="0">
              <a:solidFill>
                <a:srgbClr val="FF0000"/>
              </a:solidFill>
            </a:rPr>
            <a:t>нікчемність</a:t>
          </a:r>
          <a:r>
            <a:rPr lang="ru-RU" sz="1400" kern="1200" dirty="0" smtClean="0">
              <a:solidFill>
                <a:srgbClr val="FF0000"/>
              </a:solidFill>
            </a:rPr>
            <a:t>, </a:t>
          </a:r>
          <a:r>
            <a:rPr lang="ru-RU" sz="1400" kern="1200" dirty="0" err="1" smtClean="0">
              <a:solidFill>
                <a:srgbClr val="FF0000"/>
              </a:solidFill>
            </a:rPr>
            <a:t>безнадія</a:t>
          </a:r>
          <a:endParaRPr lang="ru-RU" sz="1400" kern="1200" dirty="0">
            <a:solidFill>
              <a:srgbClr val="FF0000"/>
            </a:solidFill>
          </a:endParaRPr>
        </a:p>
      </dsp:txBody>
      <dsp:txXfrm>
        <a:off x="5361905" y="3374359"/>
        <a:ext cx="1951126" cy="925496"/>
      </dsp:txXfrm>
    </dsp:sp>
    <dsp:sp modelId="{F1AF6198-109F-4B0C-BCD7-B3D45E3011CC}">
      <dsp:nvSpPr>
        <dsp:cNvPr id="0" name=""/>
        <dsp:cNvSpPr/>
      </dsp:nvSpPr>
      <dsp:spPr>
        <a:xfrm>
          <a:off x="3152501" y="3324292"/>
          <a:ext cx="2051260" cy="1025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err="1" smtClean="0">
              <a:solidFill>
                <a:srgbClr val="FF0000"/>
              </a:solidFill>
            </a:rPr>
            <a:t>Невміння</a:t>
          </a:r>
          <a:r>
            <a:rPr lang="ru-RU" sz="1400" kern="1200" dirty="0" smtClean="0">
              <a:solidFill>
                <a:srgbClr val="FF0000"/>
              </a:solidFill>
            </a:rPr>
            <a:t> </a:t>
          </a:r>
          <a:r>
            <a:rPr lang="ru-RU" sz="1400" kern="1200" dirty="0" err="1" smtClean="0">
              <a:solidFill>
                <a:srgbClr val="FF0000"/>
              </a:solidFill>
            </a:rPr>
            <a:t>саморегулювати</a:t>
          </a:r>
          <a:r>
            <a:rPr lang="ru-RU" sz="1400" kern="1200" dirty="0" smtClean="0">
              <a:solidFill>
                <a:srgbClr val="FF0000"/>
              </a:solidFill>
            </a:rPr>
            <a:t> </a:t>
          </a:r>
          <a:r>
            <a:rPr lang="ru-RU" sz="1400" kern="1200" dirty="0" err="1" smtClean="0">
              <a:solidFill>
                <a:srgbClr val="FF0000"/>
              </a:solidFill>
            </a:rPr>
            <a:t>емоції</a:t>
          </a:r>
          <a:r>
            <a:rPr lang="ru-RU" sz="1400" kern="1200" dirty="0" smtClean="0">
              <a:solidFill>
                <a:srgbClr val="FF0000"/>
              </a:solidFill>
            </a:rPr>
            <a:t>  та </a:t>
          </a:r>
          <a:r>
            <a:rPr lang="ru-RU" sz="1400" kern="1200" dirty="0" err="1" smtClean="0">
              <a:solidFill>
                <a:srgbClr val="FF0000"/>
              </a:solidFill>
            </a:rPr>
            <a:t>самоізоляція</a:t>
          </a:r>
          <a:endParaRPr lang="ru-RU" sz="1400" kern="1200" dirty="0">
            <a:solidFill>
              <a:srgbClr val="FF0000"/>
            </a:solidFill>
          </a:endParaRPr>
        </a:p>
      </dsp:txBody>
      <dsp:txXfrm>
        <a:off x="3202568" y="3374359"/>
        <a:ext cx="1951126" cy="925496"/>
      </dsp:txXfrm>
    </dsp:sp>
    <dsp:sp modelId="{B33711DD-DE33-44A3-9A71-1DABF4CA55E0}">
      <dsp:nvSpPr>
        <dsp:cNvPr id="0" name=""/>
        <dsp:cNvSpPr/>
      </dsp:nvSpPr>
      <dsp:spPr>
        <a:xfrm>
          <a:off x="2485229" y="1270641"/>
          <a:ext cx="2051260" cy="1025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err="1" smtClean="0">
              <a:solidFill>
                <a:srgbClr val="FF0000"/>
              </a:solidFill>
            </a:rPr>
            <a:t>Звуження</a:t>
          </a:r>
          <a:r>
            <a:rPr lang="ru-RU" sz="1400" kern="1200" dirty="0" smtClean="0"/>
            <a:t> </a:t>
          </a:r>
          <a:r>
            <a:rPr lang="ru-RU" sz="1400" kern="1200" dirty="0" err="1" smtClean="0"/>
            <a:t>свідомості</a:t>
          </a:r>
          <a:endParaRPr lang="ru-RU" sz="1400" kern="1200" dirty="0"/>
        </a:p>
      </dsp:txBody>
      <dsp:txXfrm>
        <a:off x="2535296" y="1320708"/>
        <a:ext cx="1951126" cy="9254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ABBA5-E823-42A5-85F0-8E92D6CF6EEB}">
      <dsp:nvSpPr>
        <dsp:cNvPr id="0" name=""/>
        <dsp:cNvSpPr/>
      </dsp:nvSpPr>
      <dsp:spPr>
        <a:xfrm>
          <a:off x="927899" y="-27541"/>
          <a:ext cx="4678351" cy="4678351"/>
        </a:xfrm>
        <a:prstGeom prst="circularArrow">
          <a:avLst>
            <a:gd name="adj1" fmla="val 5544"/>
            <a:gd name="adj2" fmla="val 330680"/>
            <a:gd name="adj3" fmla="val 13805005"/>
            <a:gd name="adj4" fmla="val 17368292"/>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27295C-4A9C-4E18-B16E-85A407CF2761}">
      <dsp:nvSpPr>
        <dsp:cNvPr id="0" name=""/>
        <dsp:cNvSpPr/>
      </dsp:nvSpPr>
      <dsp:spPr>
        <a:xfrm>
          <a:off x="2185494" y="217"/>
          <a:ext cx="2163160" cy="108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solidFill>
                <a:srgbClr val="FF0000"/>
              </a:solidFill>
            </a:rPr>
            <a:t>Проблема</a:t>
          </a:r>
          <a:r>
            <a:rPr lang="ru-RU" sz="1800" kern="1200" dirty="0" smtClean="0"/>
            <a:t> (</a:t>
          </a:r>
          <a:r>
            <a:rPr lang="ru-RU" sz="1800" kern="1200" dirty="0" err="1" smtClean="0"/>
            <a:t>втрата</a:t>
          </a:r>
          <a:r>
            <a:rPr lang="ru-RU" sz="1800" kern="1200" dirty="0" smtClean="0"/>
            <a:t>, </a:t>
          </a:r>
          <a:r>
            <a:rPr lang="ru-RU" sz="1800" kern="1200" dirty="0" err="1" smtClean="0"/>
            <a:t>конфлікт</a:t>
          </a:r>
          <a:r>
            <a:rPr lang="ru-RU" sz="1800" kern="1200" dirty="0" smtClean="0"/>
            <a:t>, </a:t>
          </a:r>
          <a:r>
            <a:rPr lang="ru-RU" sz="1800" kern="1200" dirty="0" err="1" smtClean="0"/>
            <a:t>виклик</a:t>
          </a:r>
          <a:r>
            <a:rPr lang="ru-RU" sz="1800" kern="1200" dirty="0" smtClean="0"/>
            <a:t>, </a:t>
          </a:r>
          <a:r>
            <a:rPr lang="ru-RU" sz="1800" kern="1200" dirty="0" err="1" smtClean="0"/>
            <a:t>екзистенційна</a:t>
          </a:r>
          <a:r>
            <a:rPr lang="ru-RU" sz="1800" kern="1200" dirty="0" smtClean="0"/>
            <a:t> криза) </a:t>
          </a:r>
          <a:endParaRPr lang="ru-RU" sz="1800" kern="1200" dirty="0"/>
        </a:p>
      </dsp:txBody>
      <dsp:txXfrm>
        <a:off x="2238292" y="53015"/>
        <a:ext cx="2057564" cy="975984"/>
      </dsp:txXfrm>
    </dsp:sp>
    <dsp:sp modelId="{E894D31F-1792-40AD-8174-97EC8CFCA6E3}">
      <dsp:nvSpPr>
        <dsp:cNvPr id="0" name=""/>
        <dsp:cNvSpPr/>
      </dsp:nvSpPr>
      <dsp:spPr>
        <a:xfrm>
          <a:off x="4082883" y="1378750"/>
          <a:ext cx="2163160" cy="108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err="1" smtClean="0">
              <a:solidFill>
                <a:srgbClr val="FF0000"/>
              </a:solidFill>
            </a:rPr>
            <a:t>Невміння</a:t>
          </a:r>
          <a:r>
            <a:rPr lang="ru-RU" sz="1800" kern="1200" dirty="0" smtClean="0">
              <a:solidFill>
                <a:srgbClr val="FF0000"/>
              </a:solidFill>
            </a:rPr>
            <a:t> </a:t>
          </a:r>
          <a:r>
            <a:rPr lang="ru-RU" sz="1800" kern="1200" dirty="0" err="1" smtClean="0">
              <a:solidFill>
                <a:srgbClr val="FF0000"/>
              </a:solidFill>
            </a:rPr>
            <a:t>вирішувати</a:t>
          </a:r>
          <a:r>
            <a:rPr lang="ru-RU" sz="1800" kern="1200" dirty="0" smtClean="0">
              <a:solidFill>
                <a:srgbClr val="FF0000"/>
              </a:solidFill>
            </a:rPr>
            <a:t> </a:t>
          </a:r>
          <a:r>
            <a:rPr lang="ru-RU" sz="1800" kern="1200" dirty="0" err="1" smtClean="0">
              <a:solidFill>
                <a:srgbClr val="FF0000"/>
              </a:solidFill>
            </a:rPr>
            <a:t>проблеми</a:t>
          </a:r>
          <a:r>
            <a:rPr lang="ru-RU" sz="1800" kern="1200" dirty="0" smtClean="0">
              <a:solidFill>
                <a:srgbClr val="FF0000"/>
              </a:solidFill>
            </a:rPr>
            <a:t> і </a:t>
          </a:r>
          <a:r>
            <a:rPr lang="ru-RU" sz="1800" kern="1200" dirty="0" err="1" smtClean="0">
              <a:solidFill>
                <a:srgbClr val="FF0000"/>
              </a:solidFill>
            </a:rPr>
            <a:t>просити</a:t>
          </a:r>
          <a:r>
            <a:rPr lang="ru-RU" sz="1800" kern="1200" dirty="0" smtClean="0">
              <a:solidFill>
                <a:srgbClr val="FF0000"/>
              </a:solidFill>
            </a:rPr>
            <a:t> </a:t>
          </a:r>
          <a:r>
            <a:rPr lang="ru-RU" sz="1800" kern="1200" dirty="0" err="1" smtClean="0">
              <a:solidFill>
                <a:srgbClr val="FF0000"/>
              </a:solidFill>
            </a:rPr>
            <a:t>допомоги</a:t>
          </a:r>
          <a:endParaRPr lang="ru-RU" sz="1800" kern="1200" dirty="0">
            <a:solidFill>
              <a:srgbClr val="FF0000"/>
            </a:solidFill>
          </a:endParaRPr>
        </a:p>
      </dsp:txBody>
      <dsp:txXfrm>
        <a:off x="4135681" y="1431548"/>
        <a:ext cx="2057564" cy="975984"/>
      </dsp:txXfrm>
    </dsp:sp>
    <dsp:sp modelId="{CAD84140-F4E9-4C2C-B3EE-6553411ECEB8}">
      <dsp:nvSpPr>
        <dsp:cNvPr id="0" name=""/>
        <dsp:cNvSpPr/>
      </dsp:nvSpPr>
      <dsp:spPr>
        <a:xfrm>
          <a:off x="3358145" y="3609265"/>
          <a:ext cx="2163160" cy="108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err="1" smtClean="0"/>
            <a:t>Страждання</a:t>
          </a:r>
          <a:r>
            <a:rPr lang="ru-RU" sz="1800" kern="1200" dirty="0" smtClean="0"/>
            <a:t>, </a:t>
          </a:r>
          <a:r>
            <a:rPr lang="ru-RU" sz="1800" kern="1200" dirty="0" err="1" smtClean="0"/>
            <a:t>поглиблення</a:t>
          </a:r>
          <a:r>
            <a:rPr lang="ru-RU" sz="1800" kern="1200" dirty="0" smtClean="0"/>
            <a:t> </a:t>
          </a:r>
          <a:r>
            <a:rPr lang="ru-RU" sz="1800" kern="1200" dirty="0" err="1" smtClean="0"/>
            <a:t>токсичних</a:t>
          </a:r>
          <a:r>
            <a:rPr lang="ru-RU" sz="1800" kern="1200" dirty="0" smtClean="0"/>
            <a:t> </a:t>
          </a:r>
          <a:r>
            <a:rPr lang="ru-RU" sz="1800" kern="1200" dirty="0" err="1" smtClean="0"/>
            <a:t>емоцій</a:t>
          </a:r>
          <a:r>
            <a:rPr lang="ru-RU" sz="1800" kern="1200" dirty="0" smtClean="0"/>
            <a:t>: </a:t>
          </a:r>
          <a:r>
            <a:rPr lang="ru-RU" sz="1800" kern="1200" dirty="0" err="1" smtClean="0">
              <a:solidFill>
                <a:srgbClr val="FF0000"/>
              </a:solidFill>
            </a:rPr>
            <a:t>нікчемність</a:t>
          </a:r>
          <a:r>
            <a:rPr lang="ru-RU" sz="1800" kern="1200" dirty="0" smtClean="0">
              <a:solidFill>
                <a:srgbClr val="FF0000"/>
              </a:solidFill>
            </a:rPr>
            <a:t>, </a:t>
          </a:r>
          <a:r>
            <a:rPr lang="ru-RU" sz="1800" kern="1200" dirty="0" err="1" smtClean="0">
              <a:solidFill>
                <a:srgbClr val="FF0000"/>
              </a:solidFill>
            </a:rPr>
            <a:t>безнадія</a:t>
          </a:r>
          <a:endParaRPr lang="ru-RU" sz="1800" kern="1200" dirty="0">
            <a:solidFill>
              <a:srgbClr val="FF0000"/>
            </a:solidFill>
          </a:endParaRPr>
        </a:p>
      </dsp:txBody>
      <dsp:txXfrm>
        <a:off x="3410943" y="3662063"/>
        <a:ext cx="2057564" cy="975984"/>
      </dsp:txXfrm>
    </dsp:sp>
    <dsp:sp modelId="{F1AF6198-109F-4B0C-BCD7-B3D45E3011CC}">
      <dsp:nvSpPr>
        <dsp:cNvPr id="0" name=""/>
        <dsp:cNvSpPr/>
      </dsp:nvSpPr>
      <dsp:spPr>
        <a:xfrm>
          <a:off x="1012843" y="3609265"/>
          <a:ext cx="2163160" cy="108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err="1" smtClean="0">
              <a:solidFill>
                <a:srgbClr val="FF0000"/>
              </a:solidFill>
            </a:rPr>
            <a:t>Невміння</a:t>
          </a:r>
          <a:r>
            <a:rPr lang="ru-RU" sz="1800" kern="1200" dirty="0" smtClean="0">
              <a:solidFill>
                <a:srgbClr val="FF0000"/>
              </a:solidFill>
            </a:rPr>
            <a:t> </a:t>
          </a:r>
          <a:r>
            <a:rPr lang="ru-RU" sz="1800" kern="1200" dirty="0" err="1" smtClean="0">
              <a:solidFill>
                <a:srgbClr val="FF0000"/>
              </a:solidFill>
            </a:rPr>
            <a:t>саморегулювати</a:t>
          </a:r>
          <a:r>
            <a:rPr lang="ru-RU" sz="1800" kern="1200" dirty="0" smtClean="0">
              <a:solidFill>
                <a:srgbClr val="FF0000"/>
              </a:solidFill>
            </a:rPr>
            <a:t> </a:t>
          </a:r>
          <a:r>
            <a:rPr lang="ru-RU" sz="1800" kern="1200" dirty="0" err="1" smtClean="0">
              <a:solidFill>
                <a:srgbClr val="FF0000"/>
              </a:solidFill>
            </a:rPr>
            <a:t>емоції</a:t>
          </a:r>
          <a:r>
            <a:rPr lang="ru-RU" sz="1800" kern="1200" dirty="0" smtClean="0">
              <a:solidFill>
                <a:srgbClr val="FF0000"/>
              </a:solidFill>
            </a:rPr>
            <a:t>  та </a:t>
          </a:r>
          <a:r>
            <a:rPr lang="ru-RU" sz="1800" kern="1200" dirty="0" err="1" smtClean="0">
              <a:solidFill>
                <a:srgbClr val="FF0000"/>
              </a:solidFill>
            </a:rPr>
            <a:t>самоізоляція</a:t>
          </a:r>
          <a:endParaRPr lang="ru-RU" sz="1800" kern="1200" dirty="0">
            <a:solidFill>
              <a:srgbClr val="FF0000"/>
            </a:solidFill>
          </a:endParaRPr>
        </a:p>
      </dsp:txBody>
      <dsp:txXfrm>
        <a:off x="1065641" y="3662063"/>
        <a:ext cx="2057564" cy="975984"/>
      </dsp:txXfrm>
    </dsp:sp>
    <dsp:sp modelId="{B33711DD-DE33-44A3-9A71-1DABF4CA55E0}">
      <dsp:nvSpPr>
        <dsp:cNvPr id="0" name=""/>
        <dsp:cNvSpPr/>
      </dsp:nvSpPr>
      <dsp:spPr>
        <a:xfrm>
          <a:off x="288105" y="1378750"/>
          <a:ext cx="2163160" cy="108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err="1" smtClean="0">
              <a:solidFill>
                <a:srgbClr val="FF0000"/>
              </a:solidFill>
            </a:rPr>
            <a:t>Звуження</a:t>
          </a:r>
          <a:r>
            <a:rPr lang="ru-RU" sz="1800" kern="1200" dirty="0" smtClean="0"/>
            <a:t> </a:t>
          </a:r>
          <a:r>
            <a:rPr lang="ru-RU" sz="1800" kern="1200" dirty="0" err="1" smtClean="0"/>
            <a:t>свідомості</a:t>
          </a:r>
          <a:endParaRPr lang="ru-RU" sz="1800" kern="1200" dirty="0"/>
        </a:p>
      </dsp:txBody>
      <dsp:txXfrm>
        <a:off x="340903" y="1431548"/>
        <a:ext cx="2057564" cy="97598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DFF16E7B-4A43-4945-99B2-3B4F3DD0705D}" type="datetimeFigureOut">
              <a:rPr lang="uk-UA" smtClean="0"/>
              <a:t>21.08.2017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4DE6025-DAD5-4655-AAAF-0E85DAF738FA}" type="slidenum">
              <a:rPr lang="uk-UA" smtClean="0"/>
              <a:t>‹#›</a:t>
            </a:fld>
            <a:endParaRPr lang="uk-UA"/>
          </a:p>
        </p:txBody>
      </p:sp>
    </p:spTree>
    <p:extLst>
      <p:ext uri="{BB962C8B-B14F-4D97-AF65-F5344CB8AC3E}">
        <p14:creationId xmlns:p14="http://schemas.microsoft.com/office/powerpoint/2010/main" val="117692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DFF16E7B-4A43-4945-99B2-3B4F3DD0705D}" type="datetimeFigureOut">
              <a:rPr lang="uk-UA" smtClean="0"/>
              <a:t>21.08.2017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4DE6025-DAD5-4655-AAAF-0E85DAF738FA}" type="slidenum">
              <a:rPr lang="uk-UA" smtClean="0"/>
              <a:t>‹#›</a:t>
            </a:fld>
            <a:endParaRPr lang="uk-UA"/>
          </a:p>
        </p:txBody>
      </p:sp>
    </p:spTree>
    <p:extLst>
      <p:ext uri="{BB962C8B-B14F-4D97-AF65-F5344CB8AC3E}">
        <p14:creationId xmlns:p14="http://schemas.microsoft.com/office/powerpoint/2010/main" val="2592512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DFF16E7B-4A43-4945-99B2-3B4F3DD0705D}" type="datetimeFigureOut">
              <a:rPr lang="uk-UA" smtClean="0"/>
              <a:t>21.08.2017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4DE6025-DAD5-4655-AAAF-0E85DAF738FA}" type="slidenum">
              <a:rPr lang="uk-UA" smtClean="0"/>
              <a:t>‹#›</a:t>
            </a:fld>
            <a:endParaRPr lang="uk-UA"/>
          </a:p>
        </p:txBody>
      </p:sp>
    </p:spTree>
    <p:extLst>
      <p:ext uri="{BB962C8B-B14F-4D97-AF65-F5344CB8AC3E}">
        <p14:creationId xmlns:p14="http://schemas.microsoft.com/office/powerpoint/2010/main" val="3890919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DFF16E7B-4A43-4945-99B2-3B4F3DD0705D}" type="datetimeFigureOut">
              <a:rPr lang="uk-UA" smtClean="0"/>
              <a:t>21.08.2017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4DE6025-DAD5-4655-AAAF-0E85DAF738FA}" type="slidenum">
              <a:rPr lang="uk-UA" smtClean="0"/>
              <a:t>‹#›</a:t>
            </a:fld>
            <a:endParaRPr lang="uk-UA"/>
          </a:p>
        </p:txBody>
      </p:sp>
    </p:spTree>
    <p:extLst>
      <p:ext uri="{BB962C8B-B14F-4D97-AF65-F5344CB8AC3E}">
        <p14:creationId xmlns:p14="http://schemas.microsoft.com/office/powerpoint/2010/main" val="114015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FF16E7B-4A43-4945-99B2-3B4F3DD0705D}" type="datetimeFigureOut">
              <a:rPr lang="uk-UA" smtClean="0"/>
              <a:t>21.08.2017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4DE6025-DAD5-4655-AAAF-0E85DAF738FA}" type="slidenum">
              <a:rPr lang="uk-UA" smtClean="0"/>
              <a:t>‹#›</a:t>
            </a:fld>
            <a:endParaRPr lang="uk-UA"/>
          </a:p>
        </p:txBody>
      </p:sp>
    </p:spTree>
    <p:extLst>
      <p:ext uri="{BB962C8B-B14F-4D97-AF65-F5344CB8AC3E}">
        <p14:creationId xmlns:p14="http://schemas.microsoft.com/office/powerpoint/2010/main" val="3993412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DFF16E7B-4A43-4945-99B2-3B4F3DD0705D}" type="datetimeFigureOut">
              <a:rPr lang="uk-UA" smtClean="0"/>
              <a:t>21.08.2017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A4DE6025-DAD5-4655-AAAF-0E85DAF738FA}" type="slidenum">
              <a:rPr lang="uk-UA" smtClean="0"/>
              <a:t>‹#›</a:t>
            </a:fld>
            <a:endParaRPr lang="uk-UA"/>
          </a:p>
        </p:txBody>
      </p:sp>
    </p:spTree>
    <p:extLst>
      <p:ext uri="{BB962C8B-B14F-4D97-AF65-F5344CB8AC3E}">
        <p14:creationId xmlns:p14="http://schemas.microsoft.com/office/powerpoint/2010/main" val="3814402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DFF16E7B-4A43-4945-99B2-3B4F3DD0705D}" type="datetimeFigureOut">
              <a:rPr lang="uk-UA" smtClean="0"/>
              <a:t>21.08.2017</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A4DE6025-DAD5-4655-AAAF-0E85DAF738FA}" type="slidenum">
              <a:rPr lang="uk-UA" smtClean="0"/>
              <a:t>‹#›</a:t>
            </a:fld>
            <a:endParaRPr lang="uk-UA"/>
          </a:p>
        </p:txBody>
      </p:sp>
    </p:spTree>
    <p:extLst>
      <p:ext uri="{BB962C8B-B14F-4D97-AF65-F5344CB8AC3E}">
        <p14:creationId xmlns:p14="http://schemas.microsoft.com/office/powerpoint/2010/main" val="181387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DFF16E7B-4A43-4945-99B2-3B4F3DD0705D}" type="datetimeFigureOut">
              <a:rPr lang="uk-UA" smtClean="0"/>
              <a:t>21.08.2017</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A4DE6025-DAD5-4655-AAAF-0E85DAF738FA}" type="slidenum">
              <a:rPr lang="uk-UA" smtClean="0"/>
              <a:t>‹#›</a:t>
            </a:fld>
            <a:endParaRPr lang="uk-UA"/>
          </a:p>
        </p:txBody>
      </p:sp>
    </p:spTree>
    <p:extLst>
      <p:ext uri="{BB962C8B-B14F-4D97-AF65-F5344CB8AC3E}">
        <p14:creationId xmlns:p14="http://schemas.microsoft.com/office/powerpoint/2010/main" val="3374909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FF16E7B-4A43-4945-99B2-3B4F3DD0705D}" type="datetimeFigureOut">
              <a:rPr lang="uk-UA" smtClean="0"/>
              <a:t>21.08.2017</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A4DE6025-DAD5-4655-AAAF-0E85DAF738FA}" type="slidenum">
              <a:rPr lang="uk-UA" smtClean="0"/>
              <a:t>‹#›</a:t>
            </a:fld>
            <a:endParaRPr lang="uk-UA"/>
          </a:p>
        </p:txBody>
      </p:sp>
    </p:spTree>
    <p:extLst>
      <p:ext uri="{BB962C8B-B14F-4D97-AF65-F5344CB8AC3E}">
        <p14:creationId xmlns:p14="http://schemas.microsoft.com/office/powerpoint/2010/main" val="789503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FF16E7B-4A43-4945-99B2-3B4F3DD0705D}" type="datetimeFigureOut">
              <a:rPr lang="uk-UA" smtClean="0"/>
              <a:t>21.08.2017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A4DE6025-DAD5-4655-AAAF-0E85DAF738FA}" type="slidenum">
              <a:rPr lang="uk-UA" smtClean="0"/>
              <a:t>‹#›</a:t>
            </a:fld>
            <a:endParaRPr lang="uk-UA"/>
          </a:p>
        </p:txBody>
      </p:sp>
    </p:spTree>
    <p:extLst>
      <p:ext uri="{BB962C8B-B14F-4D97-AF65-F5344CB8AC3E}">
        <p14:creationId xmlns:p14="http://schemas.microsoft.com/office/powerpoint/2010/main" val="2885575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FF16E7B-4A43-4945-99B2-3B4F3DD0705D}" type="datetimeFigureOut">
              <a:rPr lang="uk-UA" smtClean="0"/>
              <a:t>21.08.2017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A4DE6025-DAD5-4655-AAAF-0E85DAF738FA}" type="slidenum">
              <a:rPr lang="uk-UA" smtClean="0"/>
              <a:t>‹#›</a:t>
            </a:fld>
            <a:endParaRPr lang="uk-UA"/>
          </a:p>
        </p:txBody>
      </p:sp>
    </p:spTree>
    <p:extLst>
      <p:ext uri="{BB962C8B-B14F-4D97-AF65-F5344CB8AC3E}">
        <p14:creationId xmlns:p14="http://schemas.microsoft.com/office/powerpoint/2010/main" val="1613800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16E7B-4A43-4945-99B2-3B4F3DD0705D}" type="datetimeFigureOut">
              <a:rPr lang="uk-UA" smtClean="0"/>
              <a:t>21.08.2017</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E6025-DAD5-4655-AAAF-0E85DAF738FA}" type="slidenum">
              <a:rPr lang="uk-UA" smtClean="0"/>
              <a:t>‹#›</a:t>
            </a:fld>
            <a:endParaRPr lang="uk-UA"/>
          </a:p>
        </p:txBody>
      </p:sp>
    </p:spTree>
    <p:extLst>
      <p:ext uri="{BB962C8B-B14F-4D97-AF65-F5344CB8AC3E}">
        <p14:creationId xmlns:p14="http://schemas.microsoft.com/office/powerpoint/2010/main" val="711710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err="1"/>
              <a:t>Деструктивні</a:t>
            </a:r>
            <a:r>
              <a:rPr lang="ru-RU" dirty="0"/>
              <a:t> </a:t>
            </a:r>
            <a:r>
              <a:rPr lang="ru-RU" dirty="0" err="1"/>
              <a:t>впливи</a:t>
            </a:r>
            <a:r>
              <a:rPr lang="ru-RU" dirty="0"/>
              <a:t> </a:t>
            </a:r>
            <a:r>
              <a:rPr lang="ru-RU" dirty="0" err="1"/>
              <a:t>медіа</a:t>
            </a:r>
            <a:r>
              <a:rPr lang="ru-RU" dirty="0"/>
              <a:t> </a:t>
            </a:r>
            <a:r>
              <a:rPr lang="ru-RU" dirty="0" smtClean="0"/>
              <a:t/>
            </a:r>
            <a:br>
              <a:rPr lang="ru-RU" dirty="0" smtClean="0"/>
            </a:br>
            <a:r>
              <a:rPr lang="ru-RU" dirty="0" smtClean="0"/>
              <a:t>на </a:t>
            </a:r>
            <a:r>
              <a:rPr lang="ru-RU" dirty="0" err="1"/>
              <a:t>підлітків</a:t>
            </a:r>
            <a:r>
              <a:rPr lang="ru-RU" dirty="0"/>
              <a:t> і </a:t>
            </a:r>
            <a:r>
              <a:rPr lang="ru-RU" dirty="0" err="1"/>
              <a:t>способи</a:t>
            </a:r>
            <a:r>
              <a:rPr lang="ru-RU" dirty="0"/>
              <a:t> </a:t>
            </a:r>
            <a:r>
              <a:rPr lang="ru-RU" dirty="0" err="1" smtClean="0"/>
              <a:t>протистояння</a:t>
            </a:r>
            <a:endParaRPr lang="uk-UA" dirty="0"/>
          </a:p>
        </p:txBody>
      </p:sp>
      <p:sp>
        <p:nvSpPr>
          <p:cNvPr id="3" name="Подзаголовок 2"/>
          <p:cNvSpPr>
            <a:spLocks noGrp="1"/>
          </p:cNvSpPr>
          <p:nvPr>
            <p:ph type="subTitle" idx="1"/>
          </p:nvPr>
        </p:nvSpPr>
        <p:spPr/>
        <p:txBody>
          <a:bodyPr>
            <a:normAutofit lnSpcReduction="10000"/>
          </a:bodyPr>
          <a:lstStyle/>
          <a:p>
            <a:r>
              <a:rPr lang="uk-UA" dirty="0" smtClean="0"/>
              <a:t>Найдьонова Любов Антонівна,</a:t>
            </a:r>
          </a:p>
          <a:p>
            <a:r>
              <a:rPr lang="uk-UA" dirty="0"/>
              <a:t>д</a:t>
            </a:r>
            <a:r>
              <a:rPr lang="uk-UA" dirty="0" smtClean="0"/>
              <a:t>октор психологічних наук, член-кореспондент НАПН України,</a:t>
            </a:r>
          </a:p>
          <a:p>
            <a:r>
              <a:rPr lang="uk-UA" dirty="0"/>
              <a:t>з</a:t>
            </a:r>
            <a:r>
              <a:rPr lang="uk-UA" dirty="0" smtClean="0"/>
              <a:t>аступник директора з наукової роботи </a:t>
            </a:r>
          </a:p>
          <a:p>
            <a:r>
              <a:rPr lang="uk-UA" dirty="0" smtClean="0"/>
              <a:t>Інституту соціальної та політичної психології НАПН України</a:t>
            </a:r>
            <a:endParaRPr lang="uk-UA" dirty="0"/>
          </a:p>
        </p:txBody>
      </p:sp>
    </p:spTree>
    <p:extLst>
      <p:ext uri="{BB962C8B-B14F-4D97-AF65-F5344CB8AC3E}">
        <p14:creationId xmlns:p14="http://schemas.microsoft.com/office/powerpoint/2010/main" val="1310001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dirty="0" smtClean="0"/>
              <a:t>1. Чому існують такі міфи?</a:t>
            </a:r>
            <a:endParaRPr lang="uk-UA" dirty="0"/>
          </a:p>
        </p:txBody>
      </p:sp>
      <p:sp>
        <p:nvSpPr>
          <p:cNvPr id="5" name="Объект 4"/>
          <p:cNvSpPr>
            <a:spLocks noGrp="1"/>
          </p:cNvSpPr>
          <p:nvPr>
            <p:ph sz="half" idx="1"/>
          </p:nvPr>
        </p:nvSpPr>
        <p:spPr/>
        <p:txBody>
          <a:bodyPr>
            <a:normAutofit fontScale="92500" lnSpcReduction="20000"/>
          </a:bodyPr>
          <a:lstStyle/>
          <a:p>
            <a:pPr marL="514350" indent="-514350">
              <a:buAutoNum type="arabicPeriod"/>
            </a:pPr>
            <a:r>
              <a:rPr lang="uk-UA" dirty="0" smtClean="0">
                <a:solidFill>
                  <a:srgbClr val="FF0000"/>
                </a:solidFill>
              </a:rPr>
              <a:t>Ті, хто вчиняють суїцид, насправді не хочуть померти </a:t>
            </a:r>
            <a:r>
              <a:rPr lang="uk-UA" dirty="0" smtClean="0"/>
              <a:t>: так/</a:t>
            </a:r>
            <a:r>
              <a:rPr lang="uk-UA" dirty="0" smtClean="0">
                <a:solidFill>
                  <a:srgbClr val="FF0000"/>
                </a:solidFill>
              </a:rPr>
              <a:t>ні</a:t>
            </a:r>
            <a:r>
              <a:rPr lang="uk-UA" dirty="0" smtClean="0"/>
              <a:t> </a:t>
            </a:r>
          </a:p>
          <a:p>
            <a:pPr marL="514350" indent="-514350">
              <a:buAutoNum type="arabicPeriod"/>
            </a:pPr>
            <a:r>
              <a:rPr lang="uk-UA" dirty="0" smtClean="0"/>
              <a:t>Суїцид – це тільки спосіб привернути увагу : так/</a:t>
            </a:r>
            <a:r>
              <a:rPr lang="uk-UA" dirty="0" smtClean="0">
                <a:solidFill>
                  <a:srgbClr val="FF0000"/>
                </a:solidFill>
              </a:rPr>
              <a:t>ні</a:t>
            </a:r>
            <a:r>
              <a:rPr lang="uk-UA" dirty="0" smtClean="0"/>
              <a:t> </a:t>
            </a:r>
          </a:p>
          <a:p>
            <a:pPr marL="514350" indent="-514350">
              <a:buAutoNum type="arabicPeriod"/>
            </a:pPr>
            <a:r>
              <a:rPr lang="uk-UA" dirty="0" smtClean="0"/>
              <a:t>Якщо один раз вчинив спробу суїциду, то це вже назавжди, поки не помре : так/</a:t>
            </a:r>
            <a:r>
              <a:rPr lang="uk-UA" dirty="0" smtClean="0">
                <a:solidFill>
                  <a:srgbClr val="FF0000"/>
                </a:solidFill>
              </a:rPr>
              <a:t>ні </a:t>
            </a:r>
          </a:p>
          <a:p>
            <a:pPr marL="514350" indent="-514350">
              <a:buFont typeface="Arial" panose="020B0604020202020204" pitchFamily="34" charset="0"/>
              <a:buAutoNum type="arabicPeriod"/>
            </a:pPr>
            <a:r>
              <a:rPr lang="uk-UA" dirty="0" smtClean="0"/>
              <a:t>Всі, хто вчиняє суїцид, є психічно хворими : так/</a:t>
            </a:r>
            <a:r>
              <a:rPr lang="uk-UA" dirty="0" smtClean="0">
                <a:solidFill>
                  <a:srgbClr val="FF0000"/>
                </a:solidFill>
              </a:rPr>
              <a:t>ні</a:t>
            </a:r>
            <a:r>
              <a:rPr lang="uk-UA" dirty="0" smtClean="0"/>
              <a:t> </a:t>
            </a:r>
          </a:p>
          <a:p>
            <a:pPr marL="514350" indent="-514350">
              <a:buFont typeface="Arial" panose="020B0604020202020204" pitchFamily="34" charset="0"/>
              <a:buAutoNum type="arabicPeriod"/>
            </a:pPr>
            <a:r>
              <a:rPr lang="uk-UA" dirty="0" smtClean="0"/>
              <a:t>Всі </a:t>
            </a:r>
            <a:r>
              <a:rPr lang="uk-UA" dirty="0" err="1" smtClean="0"/>
              <a:t>суїцидники</a:t>
            </a:r>
            <a:r>
              <a:rPr lang="uk-UA" dirty="0" smtClean="0"/>
              <a:t> хворі на депресію : так/</a:t>
            </a:r>
            <a:r>
              <a:rPr lang="uk-UA" dirty="0" smtClean="0">
                <a:solidFill>
                  <a:srgbClr val="FF0000"/>
                </a:solidFill>
              </a:rPr>
              <a:t>ні</a:t>
            </a:r>
          </a:p>
          <a:p>
            <a:endParaRPr lang="uk-UA" dirty="0"/>
          </a:p>
        </p:txBody>
      </p:sp>
      <p:sp>
        <p:nvSpPr>
          <p:cNvPr id="6" name="Объект 5"/>
          <p:cNvSpPr>
            <a:spLocks noGrp="1"/>
          </p:cNvSpPr>
          <p:nvPr>
            <p:ph sz="half" idx="2"/>
          </p:nvPr>
        </p:nvSpPr>
        <p:spPr/>
        <p:txBody>
          <a:bodyPr>
            <a:normAutofit fontScale="92500" lnSpcReduction="20000"/>
          </a:bodyPr>
          <a:lstStyle/>
          <a:p>
            <a:pPr marL="514350" indent="-514350">
              <a:buAutoNum type="arabicPeriod"/>
            </a:pPr>
            <a:r>
              <a:rPr lang="uk-UA" dirty="0" smtClean="0">
                <a:solidFill>
                  <a:srgbClr val="FF0000"/>
                </a:solidFill>
              </a:rPr>
              <a:t> НІ </a:t>
            </a:r>
            <a:r>
              <a:rPr lang="uk-UA" dirty="0" smtClean="0"/>
              <a:t>Суїцид – реалізація бажання померти, перервати життя власними діями, бо життя пов’язане з нестерпним стражданням.</a:t>
            </a:r>
          </a:p>
          <a:p>
            <a:pPr marL="0" indent="0">
              <a:buNone/>
            </a:pPr>
            <a:r>
              <a:rPr lang="uk-UA" dirty="0" smtClean="0"/>
              <a:t>але </a:t>
            </a:r>
          </a:p>
          <a:p>
            <a:pPr marL="0" indent="0">
              <a:buNone/>
            </a:pPr>
            <a:endParaRPr lang="uk-UA" dirty="0"/>
          </a:p>
          <a:p>
            <a:pPr marL="0" indent="0">
              <a:buNone/>
            </a:pPr>
            <a:r>
              <a:rPr lang="uk-UA" b="1" dirty="0" smtClean="0"/>
              <a:t>Амбівалентність</a:t>
            </a:r>
          </a:p>
          <a:p>
            <a:pPr marL="0" indent="0">
              <a:buNone/>
            </a:pPr>
            <a:r>
              <a:rPr lang="uk-UA" dirty="0" smtClean="0"/>
              <a:t>Одночасно є і бажання жити без страждань, повідомити про свої страждання</a:t>
            </a:r>
            <a:endParaRPr lang="uk-UA" dirty="0"/>
          </a:p>
        </p:txBody>
      </p:sp>
    </p:spTree>
    <p:extLst>
      <p:ext uri="{BB962C8B-B14F-4D97-AF65-F5344CB8AC3E}">
        <p14:creationId xmlns:p14="http://schemas.microsoft.com/office/powerpoint/2010/main" val="2394602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dirty="0" smtClean="0"/>
              <a:t>2.Чому існують такі міфи?</a:t>
            </a:r>
            <a:endParaRPr lang="uk-UA" dirty="0"/>
          </a:p>
        </p:txBody>
      </p:sp>
      <p:sp>
        <p:nvSpPr>
          <p:cNvPr id="5" name="Объект 4"/>
          <p:cNvSpPr>
            <a:spLocks noGrp="1"/>
          </p:cNvSpPr>
          <p:nvPr>
            <p:ph sz="half" idx="1"/>
          </p:nvPr>
        </p:nvSpPr>
        <p:spPr/>
        <p:txBody>
          <a:bodyPr>
            <a:normAutofit fontScale="92500" lnSpcReduction="20000"/>
          </a:bodyPr>
          <a:lstStyle/>
          <a:p>
            <a:pPr marL="514350" indent="-514350">
              <a:buAutoNum type="arabicPeriod"/>
            </a:pPr>
            <a:r>
              <a:rPr lang="uk-UA" dirty="0" smtClean="0"/>
              <a:t>Ті, хто вчиняють суїцид, насправді не хочуть померти : так/</a:t>
            </a:r>
            <a:r>
              <a:rPr lang="uk-UA" dirty="0" smtClean="0">
                <a:solidFill>
                  <a:srgbClr val="FF0000"/>
                </a:solidFill>
              </a:rPr>
              <a:t>ні</a:t>
            </a:r>
            <a:r>
              <a:rPr lang="uk-UA" dirty="0" smtClean="0"/>
              <a:t> </a:t>
            </a:r>
          </a:p>
          <a:p>
            <a:pPr marL="514350" indent="-514350">
              <a:buAutoNum type="arabicPeriod"/>
            </a:pPr>
            <a:r>
              <a:rPr lang="uk-UA" dirty="0" smtClean="0">
                <a:solidFill>
                  <a:srgbClr val="FF0000"/>
                </a:solidFill>
              </a:rPr>
              <a:t>Суїцид – це тільки спосіб привернути увагу </a:t>
            </a:r>
            <a:r>
              <a:rPr lang="uk-UA" dirty="0" smtClean="0"/>
              <a:t>: так/</a:t>
            </a:r>
            <a:r>
              <a:rPr lang="uk-UA" dirty="0" smtClean="0">
                <a:solidFill>
                  <a:srgbClr val="FF0000"/>
                </a:solidFill>
              </a:rPr>
              <a:t>ні</a:t>
            </a:r>
            <a:r>
              <a:rPr lang="uk-UA" dirty="0" smtClean="0"/>
              <a:t> </a:t>
            </a:r>
          </a:p>
          <a:p>
            <a:pPr marL="514350" indent="-514350">
              <a:buAutoNum type="arabicPeriod"/>
            </a:pPr>
            <a:r>
              <a:rPr lang="uk-UA" dirty="0" smtClean="0"/>
              <a:t>Якщо один раз вчинив спробу суїциду, то це вже назавжди, поки не помре : так/</a:t>
            </a:r>
            <a:r>
              <a:rPr lang="uk-UA" dirty="0" smtClean="0">
                <a:solidFill>
                  <a:srgbClr val="FF0000"/>
                </a:solidFill>
              </a:rPr>
              <a:t>ні </a:t>
            </a:r>
          </a:p>
          <a:p>
            <a:pPr marL="514350" indent="-514350">
              <a:buFont typeface="Arial" panose="020B0604020202020204" pitchFamily="34" charset="0"/>
              <a:buAutoNum type="arabicPeriod"/>
            </a:pPr>
            <a:r>
              <a:rPr lang="uk-UA" dirty="0" smtClean="0"/>
              <a:t>Всі, хто вчиняє суїцид, є психічно хворими : так/</a:t>
            </a:r>
            <a:r>
              <a:rPr lang="uk-UA" dirty="0" smtClean="0">
                <a:solidFill>
                  <a:srgbClr val="FF0000"/>
                </a:solidFill>
              </a:rPr>
              <a:t>ні</a:t>
            </a:r>
            <a:r>
              <a:rPr lang="uk-UA" dirty="0" smtClean="0"/>
              <a:t> </a:t>
            </a:r>
          </a:p>
          <a:p>
            <a:pPr marL="514350" indent="-514350">
              <a:buFont typeface="Arial" panose="020B0604020202020204" pitchFamily="34" charset="0"/>
              <a:buAutoNum type="arabicPeriod"/>
            </a:pPr>
            <a:r>
              <a:rPr lang="uk-UA" dirty="0" smtClean="0"/>
              <a:t>Всі </a:t>
            </a:r>
            <a:r>
              <a:rPr lang="uk-UA" dirty="0" err="1" smtClean="0"/>
              <a:t>суїцидники</a:t>
            </a:r>
            <a:r>
              <a:rPr lang="uk-UA" dirty="0" smtClean="0"/>
              <a:t> хворі на депресію : так/</a:t>
            </a:r>
            <a:r>
              <a:rPr lang="uk-UA" dirty="0" smtClean="0">
                <a:solidFill>
                  <a:srgbClr val="FF0000"/>
                </a:solidFill>
              </a:rPr>
              <a:t>ні</a:t>
            </a:r>
          </a:p>
          <a:p>
            <a:endParaRPr lang="uk-UA" dirty="0"/>
          </a:p>
        </p:txBody>
      </p:sp>
      <p:sp>
        <p:nvSpPr>
          <p:cNvPr id="6" name="Объект 5"/>
          <p:cNvSpPr>
            <a:spLocks noGrp="1"/>
          </p:cNvSpPr>
          <p:nvPr>
            <p:ph sz="half" idx="2"/>
          </p:nvPr>
        </p:nvSpPr>
        <p:spPr/>
        <p:txBody>
          <a:bodyPr>
            <a:normAutofit fontScale="92500" lnSpcReduction="20000"/>
          </a:bodyPr>
          <a:lstStyle/>
          <a:p>
            <a:pPr marL="0" indent="0">
              <a:buNone/>
            </a:pPr>
            <a:r>
              <a:rPr lang="uk-UA" dirty="0" smtClean="0"/>
              <a:t>2. </a:t>
            </a:r>
            <a:r>
              <a:rPr lang="uk-UA" dirty="0" smtClean="0">
                <a:solidFill>
                  <a:srgbClr val="FF0000"/>
                </a:solidFill>
              </a:rPr>
              <a:t>НІ </a:t>
            </a:r>
            <a:r>
              <a:rPr lang="uk-UA" dirty="0" smtClean="0"/>
              <a:t>Суїцид – реалізація бажання померти, перервати життя, бо воно пов’язане з нестерпним стражданням.</a:t>
            </a:r>
          </a:p>
          <a:p>
            <a:pPr marL="0" indent="0">
              <a:buNone/>
            </a:pPr>
            <a:r>
              <a:rPr lang="uk-UA" dirty="0" smtClean="0"/>
              <a:t>але </a:t>
            </a:r>
          </a:p>
          <a:p>
            <a:pPr marL="0" indent="0">
              <a:buNone/>
            </a:pPr>
            <a:endParaRPr lang="uk-UA" dirty="0"/>
          </a:p>
          <a:p>
            <a:pPr marL="0" indent="0">
              <a:buNone/>
            </a:pPr>
            <a:r>
              <a:rPr lang="uk-UA" b="1" dirty="0" smtClean="0"/>
              <a:t>Амбівалентність</a:t>
            </a:r>
          </a:p>
          <a:p>
            <a:pPr marL="0" indent="0">
              <a:buNone/>
            </a:pPr>
            <a:r>
              <a:rPr lang="uk-UA" dirty="0" smtClean="0"/>
              <a:t>Одночасно є і бажання усамітнитися, ні з ким не спілкуватися, бо немає сили жити, але і бажання повідомити про свої страждання</a:t>
            </a:r>
            <a:endParaRPr lang="uk-UA" dirty="0"/>
          </a:p>
        </p:txBody>
      </p:sp>
    </p:spTree>
    <p:extLst>
      <p:ext uri="{BB962C8B-B14F-4D97-AF65-F5344CB8AC3E}">
        <p14:creationId xmlns:p14="http://schemas.microsoft.com/office/powerpoint/2010/main" val="1398537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dirty="0" smtClean="0"/>
              <a:t>3.Чому існують такі міфи?</a:t>
            </a:r>
            <a:endParaRPr lang="uk-UA" dirty="0"/>
          </a:p>
        </p:txBody>
      </p:sp>
      <p:sp>
        <p:nvSpPr>
          <p:cNvPr id="5" name="Объект 4"/>
          <p:cNvSpPr>
            <a:spLocks noGrp="1"/>
          </p:cNvSpPr>
          <p:nvPr>
            <p:ph sz="half" idx="1"/>
          </p:nvPr>
        </p:nvSpPr>
        <p:spPr/>
        <p:txBody>
          <a:bodyPr>
            <a:normAutofit fontScale="62500" lnSpcReduction="20000"/>
          </a:bodyPr>
          <a:lstStyle/>
          <a:p>
            <a:pPr marL="514350" indent="-514350">
              <a:buAutoNum type="arabicPeriod"/>
            </a:pPr>
            <a:r>
              <a:rPr lang="uk-UA" dirty="0" smtClean="0"/>
              <a:t>Ті, хто вчиняють суїцид, насправді не хочуть померти : так/</a:t>
            </a:r>
            <a:r>
              <a:rPr lang="uk-UA" dirty="0" smtClean="0">
                <a:solidFill>
                  <a:srgbClr val="FF0000"/>
                </a:solidFill>
              </a:rPr>
              <a:t>ні</a:t>
            </a:r>
            <a:r>
              <a:rPr lang="uk-UA" dirty="0" smtClean="0"/>
              <a:t> </a:t>
            </a:r>
          </a:p>
          <a:p>
            <a:pPr marL="514350" indent="-514350">
              <a:buAutoNum type="arabicPeriod"/>
            </a:pPr>
            <a:r>
              <a:rPr lang="uk-UA" dirty="0" smtClean="0"/>
              <a:t>Суїцид – це тільки спосіб привернути увагу : так/</a:t>
            </a:r>
            <a:r>
              <a:rPr lang="uk-UA" dirty="0" smtClean="0">
                <a:solidFill>
                  <a:srgbClr val="FF0000"/>
                </a:solidFill>
              </a:rPr>
              <a:t>ні</a:t>
            </a:r>
            <a:r>
              <a:rPr lang="uk-UA" dirty="0" smtClean="0"/>
              <a:t> </a:t>
            </a:r>
          </a:p>
          <a:p>
            <a:pPr marL="514350" indent="-514350">
              <a:buAutoNum type="arabicPeriod"/>
            </a:pPr>
            <a:r>
              <a:rPr lang="uk-UA" dirty="0" smtClean="0">
                <a:solidFill>
                  <a:srgbClr val="FF0000"/>
                </a:solidFill>
              </a:rPr>
              <a:t>Якщо один раз вчинив спробу суїциду, то це вже назавжди, поки не помре </a:t>
            </a:r>
            <a:r>
              <a:rPr lang="uk-UA" dirty="0" smtClean="0"/>
              <a:t>: так/</a:t>
            </a:r>
            <a:r>
              <a:rPr lang="uk-UA" dirty="0" smtClean="0">
                <a:solidFill>
                  <a:srgbClr val="FF0000"/>
                </a:solidFill>
              </a:rPr>
              <a:t>ні </a:t>
            </a:r>
          </a:p>
          <a:p>
            <a:pPr marL="514350" indent="-514350">
              <a:buFont typeface="Arial" panose="020B0604020202020204" pitchFamily="34" charset="0"/>
              <a:buAutoNum type="arabicPeriod"/>
            </a:pPr>
            <a:r>
              <a:rPr lang="uk-UA" dirty="0" smtClean="0"/>
              <a:t>Всі, хто вчиняє суїцид, є психічно хворими : так/</a:t>
            </a:r>
            <a:r>
              <a:rPr lang="uk-UA" dirty="0" smtClean="0">
                <a:solidFill>
                  <a:srgbClr val="FF0000"/>
                </a:solidFill>
              </a:rPr>
              <a:t>ні</a:t>
            </a:r>
            <a:r>
              <a:rPr lang="uk-UA" dirty="0" smtClean="0"/>
              <a:t> </a:t>
            </a:r>
          </a:p>
          <a:p>
            <a:pPr marL="514350" indent="-514350">
              <a:buFont typeface="Arial" panose="020B0604020202020204" pitchFamily="34" charset="0"/>
              <a:buAutoNum type="arabicPeriod"/>
            </a:pPr>
            <a:r>
              <a:rPr lang="uk-UA" dirty="0" smtClean="0"/>
              <a:t>Всі </a:t>
            </a:r>
            <a:r>
              <a:rPr lang="uk-UA" dirty="0" err="1" smtClean="0"/>
              <a:t>суїцидники</a:t>
            </a:r>
            <a:r>
              <a:rPr lang="uk-UA" dirty="0" smtClean="0"/>
              <a:t> хворі на депресію : так/</a:t>
            </a:r>
            <a:r>
              <a:rPr lang="uk-UA" dirty="0" smtClean="0">
                <a:solidFill>
                  <a:srgbClr val="FF0000"/>
                </a:solidFill>
              </a:rPr>
              <a:t>ні</a:t>
            </a:r>
          </a:p>
          <a:p>
            <a:endParaRPr lang="uk-UA" dirty="0"/>
          </a:p>
        </p:txBody>
      </p:sp>
      <p:sp>
        <p:nvSpPr>
          <p:cNvPr id="6" name="Объект 5"/>
          <p:cNvSpPr>
            <a:spLocks noGrp="1"/>
          </p:cNvSpPr>
          <p:nvPr>
            <p:ph sz="half" idx="2"/>
          </p:nvPr>
        </p:nvSpPr>
        <p:spPr/>
        <p:txBody>
          <a:bodyPr>
            <a:normAutofit fontScale="62500" lnSpcReduction="20000"/>
          </a:bodyPr>
          <a:lstStyle/>
          <a:p>
            <a:pPr marL="0" indent="0">
              <a:buNone/>
            </a:pPr>
            <a:r>
              <a:rPr lang="uk-UA" dirty="0" smtClean="0"/>
              <a:t>3.</a:t>
            </a:r>
            <a:r>
              <a:rPr lang="uk-UA" dirty="0" smtClean="0">
                <a:solidFill>
                  <a:srgbClr val="FF0000"/>
                </a:solidFill>
              </a:rPr>
              <a:t> НІ </a:t>
            </a:r>
            <a:r>
              <a:rPr lang="uk-UA" dirty="0" smtClean="0"/>
              <a:t>На 25-50 спроб суїциду – одна фатальна. Дівчата роблять більше спроб, а хлопці вчиняють більше суїцидів.  </a:t>
            </a:r>
          </a:p>
          <a:p>
            <a:pPr marL="0" indent="0">
              <a:buNone/>
            </a:pPr>
            <a:r>
              <a:rPr lang="uk-UA" dirty="0" smtClean="0"/>
              <a:t>Серед усіх підлітків до 2% (6,9%) роблять спроби, </a:t>
            </a:r>
          </a:p>
          <a:p>
            <a:pPr marL="0" indent="0">
              <a:buNone/>
            </a:pPr>
            <a:r>
              <a:rPr lang="uk-UA" dirty="0" smtClean="0"/>
              <a:t>Серед тих, хто робив спроби - 0,5-1% в рік вчиняють суїцид</a:t>
            </a:r>
          </a:p>
          <a:p>
            <a:pPr marL="0" indent="0">
              <a:buNone/>
            </a:pPr>
            <a:endParaRPr lang="uk-UA" dirty="0"/>
          </a:p>
          <a:p>
            <a:pPr marL="0" indent="0">
              <a:buNone/>
            </a:pPr>
            <a:r>
              <a:rPr lang="uk-UA" dirty="0" smtClean="0"/>
              <a:t>але </a:t>
            </a:r>
          </a:p>
          <a:p>
            <a:pPr marL="0" indent="0">
              <a:buNone/>
            </a:pPr>
            <a:r>
              <a:rPr lang="uk-UA" dirty="0" smtClean="0">
                <a:solidFill>
                  <a:srgbClr val="FF0000"/>
                </a:solidFill>
              </a:rPr>
              <a:t>Спроба суїциду – це один з найбільших факторів ризику суїциду. </a:t>
            </a:r>
          </a:p>
          <a:p>
            <a:pPr marL="0" indent="0">
              <a:buNone/>
            </a:pPr>
            <a:r>
              <a:rPr lang="uk-UA" dirty="0" smtClean="0"/>
              <a:t>Найбільший ризик повторної спроби протягом перших днів від попередньої спроби (перший тиждень) </a:t>
            </a:r>
          </a:p>
          <a:p>
            <a:pPr marL="0" indent="0">
              <a:buNone/>
            </a:pPr>
            <a:r>
              <a:rPr lang="uk-UA" dirty="0" smtClean="0"/>
              <a:t>Протягом 3-6 місяців зберігається високий ризик. </a:t>
            </a:r>
          </a:p>
          <a:p>
            <a:pPr marL="0" indent="0">
              <a:buNone/>
            </a:pPr>
            <a:r>
              <a:rPr lang="uk-UA" dirty="0" smtClean="0"/>
              <a:t>У деяких випадках ризик зберігається до двох років.  </a:t>
            </a:r>
            <a:endParaRPr lang="uk-UA" dirty="0"/>
          </a:p>
        </p:txBody>
      </p:sp>
    </p:spTree>
    <p:extLst>
      <p:ext uri="{BB962C8B-B14F-4D97-AF65-F5344CB8AC3E}">
        <p14:creationId xmlns:p14="http://schemas.microsoft.com/office/powerpoint/2010/main" val="1272736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dirty="0" smtClean="0"/>
              <a:t>4.Чому існують такі міфи?</a:t>
            </a:r>
            <a:endParaRPr lang="uk-UA" dirty="0"/>
          </a:p>
        </p:txBody>
      </p:sp>
      <p:sp>
        <p:nvSpPr>
          <p:cNvPr id="5" name="Объект 4"/>
          <p:cNvSpPr>
            <a:spLocks noGrp="1"/>
          </p:cNvSpPr>
          <p:nvPr>
            <p:ph sz="half" idx="1"/>
          </p:nvPr>
        </p:nvSpPr>
        <p:spPr/>
        <p:txBody>
          <a:bodyPr>
            <a:normAutofit fontScale="92500" lnSpcReduction="20000"/>
          </a:bodyPr>
          <a:lstStyle/>
          <a:p>
            <a:pPr marL="514350" indent="-514350">
              <a:buAutoNum type="arabicPeriod"/>
            </a:pPr>
            <a:r>
              <a:rPr lang="uk-UA" dirty="0" smtClean="0"/>
              <a:t>Ті, хто вчиняють суїцид, насправді не хочуть померти : так/</a:t>
            </a:r>
            <a:r>
              <a:rPr lang="uk-UA" dirty="0" smtClean="0">
                <a:solidFill>
                  <a:srgbClr val="FF0000"/>
                </a:solidFill>
              </a:rPr>
              <a:t>ні</a:t>
            </a:r>
            <a:r>
              <a:rPr lang="uk-UA" dirty="0" smtClean="0"/>
              <a:t> </a:t>
            </a:r>
          </a:p>
          <a:p>
            <a:pPr marL="514350" indent="-514350">
              <a:buAutoNum type="arabicPeriod"/>
            </a:pPr>
            <a:r>
              <a:rPr lang="uk-UA" dirty="0" smtClean="0"/>
              <a:t>Суїцид – це тільки спосіб привернути увагу : так/</a:t>
            </a:r>
            <a:r>
              <a:rPr lang="uk-UA" dirty="0" smtClean="0">
                <a:solidFill>
                  <a:srgbClr val="FF0000"/>
                </a:solidFill>
              </a:rPr>
              <a:t>ні</a:t>
            </a:r>
            <a:r>
              <a:rPr lang="uk-UA" dirty="0" smtClean="0"/>
              <a:t> </a:t>
            </a:r>
          </a:p>
          <a:p>
            <a:pPr marL="514350" indent="-514350">
              <a:buAutoNum type="arabicPeriod"/>
            </a:pPr>
            <a:r>
              <a:rPr lang="uk-UA" dirty="0" smtClean="0"/>
              <a:t>Якщо один раз вчинив спробу суїциду, то це вже назавжди, поки не помре : так/</a:t>
            </a:r>
            <a:r>
              <a:rPr lang="uk-UA" dirty="0" smtClean="0">
                <a:solidFill>
                  <a:srgbClr val="FF0000"/>
                </a:solidFill>
              </a:rPr>
              <a:t>ні </a:t>
            </a:r>
          </a:p>
          <a:p>
            <a:pPr marL="514350" indent="-514350">
              <a:buFont typeface="Arial" panose="020B0604020202020204" pitchFamily="34" charset="0"/>
              <a:buAutoNum type="arabicPeriod"/>
            </a:pPr>
            <a:r>
              <a:rPr lang="uk-UA" dirty="0" smtClean="0">
                <a:solidFill>
                  <a:srgbClr val="FF0000"/>
                </a:solidFill>
              </a:rPr>
              <a:t>Всі, хто вчиняє суїцид, є психічно хворими </a:t>
            </a:r>
            <a:r>
              <a:rPr lang="uk-UA" dirty="0" smtClean="0"/>
              <a:t>: так/</a:t>
            </a:r>
            <a:r>
              <a:rPr lang="uk-UA" dirty="0" smtClean="0">
                <a:solidFill>
                  <a:srgbClr val="FF0000"/>
                </a:solidFill>
              </a:rPr>
              <a:t>ні</a:t>
            </a:r>
            <a:r>
              <a:rPr lang="uk-UA" dirty="0" smtClean="0"/>
              <a:t> </a:t>
            </a:r>
          </a:p>
          <a:p>
            <a:pPr marL="514350" indent="-514350">
              <a:buFont typeface="Arial" panose="020B0604020202020204" pitchFamily="34" charset="0"/>
              <a:buAutoNum type="arabicPeriod"/>
            </a:pPr>
            <a:r>
              <a:rPr lang="uk-UA" dirty="0" smtClean="0"/>
              <a:t>Всі </a:t>
            </a:r>
            <a:r>
              <a:rPr lang="uk-UA" dirty="0" err="1" smtClean="0"/>
              <a:t>суїцидники</a:t>
            </a:r>
            <a:r>
              <a:rPr lang="uk-UA" dirty="0" smtClean="0"/>
              <a:t> хворі на депресію : так/</a:t>
            </a:r>
            <a:r>
              <a:rPr lang="uk-UA" dirty="0" smtClean="0">
                <a:solidFill>
                  <a:srgbClr val="FF0000"/>
                </a:solidFill>
              </a:rPr>
              <a:t>ні</a:t>
            </a:r>
          </a:p>
          <a:p>
            <a:endParaRPr lang="uk-UA" dirty="0"/>
          </a:p>
        </p:txBody>
      </p:sp>
      <p:sp>
        <p:nvSpPr>
          <p:cNvPr id="6" name="Объект 5"/>
          <p:cNvSpPr>
            <a:spLocks noGrp="1"/>
          </p:cNvSpPr>
          <p:nvPr>
            <p:ph sz="half" idx="2"/>
          </p:nvPr>
        </p:nvSpPr>
        <p:spPr/>
        <p:txBody>
          <a:bodyPr>
            <a:normAutofit fontScale="92500" lnSpcReduction="20000"/>
          </a:bodyPr>
          <a:lstStyle/>
          <a:p>
            <a:pPr marL="0" indent="0">
              <a:buNone/>
            </a:pPr>
            <a:r>
              <a:rPr lang="uk-UA" dirty="0" smtClean="0"/>
              <a:t>4. </a:t>
            </a:r>
            <a:r>
              <a:rPr lang="uk-UA" dirty="0" smtClean="0">
                <a:solidFill>
                  <a:srgbClr val="FF0000"/>
                </a:solidFill>
              </a:rPr>
              <a:t>НІ </a:t>
            </a:r>
            <a:r>
              <a:rPr lang="uk-UA" dirty="0" smtClean="0"/>
              <a:t> є велика кількість суїцидів, у яких психічне захворювання не діагностувалося</a:t>
            </a:r>
          </a:p>
          <a:p>
            <a:pPr marL="0" indent="0">
              <a:buNone/>
            </a:pPr>
            <a:endParaRPr lang="uk-UA" dirty="0" smtClean="0"/>
          </a:p>
          <a:p>
            <a:pPr marL="0" indent="0">
              <a:buNone/>
            </a:pPr>
            <a:r>
              <a:rPr lang="uk-UA" dirty="0" smtClean="0"/>
              <a:t>але</a:t>
            </a:r>
          </a:p>
          <a:p>
            <a:pPr marL="0" indent="0">
              <a:buNone/>
            </a:pPr>
            <a:r>
              <a:rPr lang="uk-UA" dirty="0" smtClean="0"/>
              <a:t>Психічні розлади – один із трьох найбільших причин скоєння суїциду. При наявності </a:t>
            </a:r>
            <a:r>
              <a:rPr lang="uk-UA" dirty="0" err="1" smtClean="0"/>
              <a:t>суїцидальних</a:t>
            </a:r>
            <a:r>
              <a:rPr lang="uk-UA" dirty="0" smtClean="0"/>
              <a:t> спроб у </a:t>
            </a:r>
            <a:r>
              <a:rPr lang="uk-UA" dirty="0" err="1" smtClean="0"/>
              <a:t>підлітка</a:t>
            </a:r>
            <a:r>
              <a:rPr lang="uk-UA" dirty="0" smtClean="0"/>
              <a:t> обов’язкова консультація психіатра, можливо госпіталізація</a:t>
            </a:r>
          </a:p>
          <a:p>
            <a:pPr marL="0" indent="0">
              <a:buNone/>
            </a:pPr>
            <a:r>
              <a:rPr lang="uk-UA" dirty="0" smtClean="0">
                <a:solidFill>
                  <a:srgbClr val="FF0000"/>
                </a:solidFill>
              </a:rPr>
              <a:t>Чи є у вас особисто психіатр, якому ви довірите дитину?  </a:t>
            </a:r>
            <a:endParaRPr lang="uk-UA" dirty="0">
              <a:solidFill>
                <a:srgbClr val="FF0000"/>
              </a:solidFill>
            </a:endParaRPr>
          </a:p>
        </p:txBody>
      </p:sp>
    </p:spTree>
    <p:extLst>
      <p:ext uri="{BB962C8B-B14F-4D97-AF65-F5344CB8AC3E}">
        <p14:creationId xmlns:p14="http://schemas.microsoft.com/office/powerpoint/2010/main" val="163081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dirty="0"/>
              <a:t>5</a:t>
            </a:r>
            <a:r>
              <a:rPr lang="uk-UA" dirty="0" smtClean="0"/>
              <a:t>.Чому існують такі міфи?</a:t>
            </a:r>
            <a:endParaRPr lang="uk-UA" dirty="0"/>
          </a:p>
        </p:txBody>
      </p:sp>
      <p:sp>
        <p:nvSpPr>
          <p:cNvPr id="5" name="Объект 4"/>
          <p:cNvSpPr>
            <a:spLocks noGrp="1"/>
          </p:cNvSpPr>
          <p:nvPr>
            <p:ph sz="half" idx="1"/>
          </p:nvPr>
        </p:nvSpPr>
        <p:spPr/>
        <p:txBody>
          <a:bodyPr>
            <a:normAutofit fontScale="85000" lnSpcReduction="20000"/>
          </a:bodyPr>
          <a:lstStyle/>
          <a:p>
            <a:pPr marL="514350" indent="-514350">
              <a:buAutoNum type="arabicPeriod"/>
            </a:pPr>
            <a:r>
              <a:rPr lang="uk-UA" dirty="0" smtClean="0"/>
              <a:t>Ті, хто вчиняють суїцид, насправді не хочуть померти : так/</a:t>
            </a:r>
            <a:r>
              <a:rPr lang="uk-UA" dirty="0" smtClean="0">
                <a:solidFill>
                  <a:srgbClr val="FF0000"/>
                </a:solidFill>
              </a:rPr>
              <a:t>ні</a:t>
            </a:r>
            <a:r>
              <a:rPr lang="uk-UA" dirty="0" smtClean="0"/>
              <a:t> </a:t>
            </a:r>
          </a:p>
          <a:p>
            <a:pPr marL="514350" indent="-514350">
              <a:buAutoNum type="arabicPeriod"/>
            </a:pPr>
            <a:r>
              <a:rPr lang="uk-UA" dirty="0" smtClean="0"/>
              <a:t>Суїцид – це тільки спосіб привернути увагу : так/</a:t>
            </a:r>
            <a:r>
              <a:rPr lang="uk-UA" dirty="0" smtClean="0">
                <a:solidFill>
                  <a:srgbClr val="FF0000"/>
                </a:solidFill>
              </a:rPr>
              <a:t>ні</a:t>
            </a:r>
            <a:r>
              <a:rPr lang="uk-UA" dirty="0" smtClean="0"/>
              <a:t> </a:t>
            </a:r>
          </a:p>
          <a:p>
            <a:pPr marL="514350" indent="-514350">
              <a:buAutoNum type="arabicPeriod"/>
            </a:pPr>
            <a:r>
              <a:rPr lang="uk-UA" dirty="0" smtClean="0"/>
              <a:t>Якщо один раз вчинив спробу суїциду, то це вже назавжди, поки не помре : так/</a:t>
            </a:r>
            <a:r>
              <a:rPr lang="uk-UA" dirty="0" smtClean="0">
                <a:solidFill>
                  <a:srgbClr val="FF0000"/>
                </a:solidFill>
              </a:rPr>
              <a:t>ні </a:t>
            </a:r>
          </a:p>
          <a:p>
            <a:pPr marL="514350" indent="-514350">
              <a:buFont typeface="Arial" panose="020B0604020202020204" pitchFamily="34" charset="0"/>
              <a:buAutoNum type="arabicPeriod"/>
            </a:pPr>
            <a:r>
              <a:rPr lang="uk-UA" dirty="0" smtClean="0"/>
              <a:t>Всі, хто вчиняє суїцид, є психічно хворими : так/</a:t>
            </a:r>
            <a:r>
              <a:rPr lang="uk-UA" dirty="0" smtClean="0">
                <a:solidFill>
                  <a:srgbClr val="FF0000"/>
                </a:solidFill>
              </a:rPr>
              <a:t>ні</a:t>
            </a:r>
            <a:r>
              <a:rPr lang="uk-UA" dirty="0" smtClean="0"/>
              <a:t> </a:t>
            </a:r>
          </a:p>
          <a:p>
            <a:pPr marL="514350" indent="-514350">
              <a:buFont typeface="Arial" panose="020B0604020202020204" pitchFamily="34" charset="0"/>
              <a:buAutoNum type="arabicPeriod"/>
            </a:pPr>
            <a:r>
              <a:rPr lang="uk-UA" dirty="0" smtClean="0">
                <a:solidFill>
                  <a:srgbClr val="FF0000"/>
                </a:solidFill>
              </a:rPr>
              <a:t>Всі </a:t>
            </a:r>
            <a:r>
              <a:rPr lang="uk-UA" dirty="0" err="1" smtClean="0">
                <a:solidFill>
                  <a:srgbClr val="FF0000"/>
                </a:solidFill>
              </a:rPr>
              <a:t>суїцидники</a:t>
            </a:r>
            <a:r>
              <a:rPr lang="uk-UA" dirty="0" smtClean="0">
                <a:solidFill>
                  <a:srgbClr val="FF0000"/>
                </a:solidFill>
              </a:rPr>
              <a:t> хворі на депресію</a:t>
            </a:r>
            <a:r>
              <a:rPr lang="uk-UA" dirty="0" smtClean="0"/>
              <a:t> : так/</a:t>
            </a:r>
            <a:r>
              <a:rPr lang="uk-UA" dirty="0" smtClean="0">
                <a:solidFill>
                  <a:srgbClr val="FF0000"/>
                </a:solidFill>
              </a:rPr>
              <a:t>ні</a:t>
            </a:r>
          </a:p>
          <a:p>
            <a:endParaRPr lang="uk-UA" dirty="0"/>
          </a:p>
        </p:txBody>
      </p:sp>
      <p:sp>
        <p:nvSpPr>
          <p:cNvPr id="6" name="Объект 5"/>
          <p:cNvSpPr>
            <a:spLocks noGrp="1"/>
          </p:cNvSpPr>
          <p:nvPr>
            <p:ph sz="half" idx="2"/>
          </p:nvPr>
        </p:nvSpPr>
        <p:spPr/>
        <p:txBody>
          <a:bodyPr>
            <a:normAutofit fontScale="85000" lnSpcReduction="20000"/>
          </a:bodyPr>
          <a:lstStyle/>
          <a:p>
            <a:pPr marL="0" indent="0">
              <a:buNone/>
            </a:pPr>
            <a:r>
              <a:rPr lang="uk-UA" dirty="0" smtClean="0"/>
              <a:t>4. </a:t>
            </a:r>
            <a:r>
              <a:rPr lang="uk-UA" dirty="0" smtClean="0">
                <a:solidFill>
                  <a:srgbClr val="FF0000"/>
                </a:solidFill>
              </a:rPr>
              <a:t>НІ </a:t>
            </a:r>
            <a:r>
              <a:rPr lang="uk-UA" dirty="0" smtClean="0"/>
              <a:t>Серед </a:t>
            </a:r>
            <a:r>
              <a:rPr lang="uk-UA" dirty="0" err="1" smtClean="0"/>
              <a:t>суїцидників</a:t>
            </a:r>
            <a:r>
              <a:rPr lang="uk-UA" dirty="0" smtClean="0"/>
              <a:t> 49-64% депресивних. Серед дітей і підлітків (7-17р.), що лікують депресію третина робила спроби суїциду.</a:t>
            </a:r>
          </a:p>
          <a:p>
            <a:pPr marL="0" indent="0">
              <a:buNone/>
            </a:pPr>
            <a:r>
              <a:rPr lang="uk-UA" dirty="0" smtClean="0"/>
              <a:t>але  </a:t>
            </a:r>
          </a:p>
          <a:p>
            <a:pPr marL="0" indent="0">
              <a:buNone/>
            </a:pPr>
            <a:r>
              <a:rPr lang="uk-UA" dirty="0" smtClean="0"/>
              <a:t>Депресія збільшує імовірність суїциду в 5 разів. Лікування депресії підлітків (збільшення антидепресантів у 3 р. привело до зменшення суїцидів з 13,2 до 9,9 на 100.000 випадків)</a:t>
            </a:r>
          </a:p>
          <a:p>
            <a:pPr marL="0" indent="0">
              <a:buNone/>
            </a:pPr>
            <a:r>
              <a:rPr lang="uk-UA" dirty="0" smtClean="0">
                <a:solidFill>
                  <a:srgbClr val="FF0000"/>
                </a:solidFill>
              </a:rPr>
              <a:t>Тривожні</a:t>
            </a:r>
            <a:r>
              <a:rPr lang="uk-UA" dirty="0" smtClean="0"/>
              <a:t> розлади збільшують імовірність суїциду на 60%</a:t>
            </a:r>
          </a:p>
          <a:p>
            <a:pPr marL="0" indent="0">
              <a:buNone/>
            </a:pPr>
            <a:r>
              <a:rPr lang="uk-UA" dirty="0" smtClean="0">
                <a:solidFill>
                  <a:srgbClr val="FF0000"/>
                </a:solidFill>
              </a:rPr>
              <a:t>Імпульсивна агресія </a:t>
            </a:r>
            <a:r>
              <a:rPr lang="uk-UA" dirty="0" smtClean="0"/>
              <a:t>збільшує ризик суїциду </a:t>
            </a:r>
            <a:endParaRPr lang="uk-UA" dirty="0"/>
          </a:p>
        </p:txBody>
      </p:sp>
    </p:spTree>
    <p:extLst>
      <p:ext uri="{BB962C8B-B14F-4D97-AF65-F5344CB8AC3E}">
        <p14:creationId xmlns:p14="http://schemas.microsoft.com/office/powerpoint/2010/main" val="4274316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Перевірені знання про суїцид</a:t>
            </a:r>
            <a:endParaRPr lang="uk-UA" dirty="0"/>
          </a:p>
        </p:txBody>
      </p:sp>
      <p:sp>
        <p:nvSpPr>
          <p:cNvPr id="3" name="Объект 2"/>
          <p:cNvSpPr>
            <a:spLocks noGrp="1"/>
          </p:cNvSpPr>
          <p:nvPr>
            <p:ph idx="1"/>
          </p:nvPr>
        </p:nvSpPr>
        <p:spPr/>
        <p:txBody>
          <a:bodyPr>
            <a:normAutofit fontScale="92500"/>
          </a:bodyPr>
          <a:lstStyle/>
          <a:p>
            <a:pPr marL="514350" indent="-514350">
              <a:buAutoNum type="arabicPeriod"/>
            </a:pPr>
            <a:r>
              <a:rPr lang="uk-UA" dirty="0" smtClean="0"/>
              <a:t>Ті</a:t>
            </a:r>
            <a:r>
              <a:rPr lang="uk-UA" dirty="0"/>
              <a:t>, хто вчиняють </a:t>
            </a:r>
            <a:r>
              <a:rPr lang="uk-UA" dirty="0" smtClean="0"/>
              <a:t>суїцид, </a:t>
            </a:r>
            <a:r>
              <a:rPr lang="uk-UA" dirty="0"/>
              <a:t>насправді </a:t>
            </a:r>
            <a:r>
              <a:rPr lang="uk-UA" dirty="0" smtClean="0"/>
              <a:t>хочуть померти, вони в такому емоційному стані звуженої свідомості : </a:t>
            </a:r>
            <a:r>
              <a:rPr lang="uk-UA" dirty="0" smtClean="0">
                <a:solidFill>
                  <a:srgbClr val="FF0000"/>
                </a:solidFill>
              </a:rPr>
              <a:t>так</a:t>
            </a:r>
            <a:r>
              <a:rPr lang="uk-UA" dirty="0" smtClean="0"/>
              <a:t>/ні </a:t>
            </a:r>
          </a:p>
          <a:p>
            <a:pPr marL="514350" indent="-514350">
              <a:buAutoNum type="arabicPeriod"/>
            </a:pPr>
            <a:r>
              <a:rPr lang="uk-UA" dirty="0" smtClean="0"/>
              <a:t>Суїцид </a:t>
            </a:r>
            <a:r>
              <a:rPr lang="uk-UA" dirty="0"/>
              <a:t>– це </a:t>
            </a:r>
            <a:r>
              <a:rPr lang="uk-UA" dirty="0" smtClean="0"/>
              <a:t>не тільки спосіб </a:t>
            </a:r>
            <a:r>
              <a:rPr lang="uk-UA" dirty="0"/>
              <a:t>привернути </a:t>
            </a:r>
            <a:r>
              <a:rPr lang="uk-UA" dirty="0" smtClean="0"/>
              <a:t>увагу, але це крайній спосіб комунікації : </a:t>
            </a:r>
            <a:r>
              <a:rPr lang="uk-UA" dirty="0" smtClean="0">
                <a:solidFill>
                  <a:srgbClr val="FF0000"/>
                </a:solidFill>
              </a:rPr>
              <a:t>так</a:t>
            </a:r>
            <a:r>
              <a:rPr lang="uk-UA" dirty="0" smtClean="0"/>
              <a:t>/ні </a:t>
            </a:r>
          </a:p>
          <a:p>
            <a:pPr marL="514350" indent="-514350">
              <a:buAutoNum type="arabicPeriod"/>
            </a:pPr>
            <a:r>
              <a:rPr lang="uk-UA" dirty="0"/>
              <a:t>Я</a:t>
            </a:r>
            <a:r>
              <a:rPr lang="uk-UA" dirty="0" smtClean="0"/>
              <a:t>кщо </a:t>
            </a:r>
            <a:r>
              <a:rPr lang="uk-UA" dirty="0"/>
              <a:t>один раз вчинив спробу суїциду, то це </a:t>
            </a:r>
            <a:r>
              <a:rPr lang="uk-UA" dirty="0" smtClean="0"/>
              <a:t>не назавжди, але на найближчий період ризик збільшено: </a:t>
            </a:r>
            <a:r>
              <a:rPr lang="uk-UA" dirty="0" smtClean="0">
                <a:solidFill>
                  <a:srgbClr val="FF0000"/>
                </a:solidFill>
              </a:rPr>
              <a:t>так</a:t>
            </a:r>
            <a:r>
              <a:rPr lang="uk-UA" dirty="0" smtClean="0"/>
              <a:t>/ні </a:t>
            </a:r>
          </a:p>
          <a:p>
            <a:pPr marL="514350" indent="-514350">
              <a:buFont typeface="Arial" panose="020B0604020202020204" pitchFamily="34" charset="0"/>
              <a:buAutoNum type="arabicPeriod"/>
            </a:pPr>
            <a:r>
              <a:rPr lang="uk-UA" dirty="0" smtClean="0"/>
              <a:t>Не всі, хто вчиняє суїцид, є психічно хворими, але перехід від думок до спроб не є нормою, потребує огляду психіатром : </a:t>
            </a:r>
            <a:r>
              <a:rPr lang="uk-UA" dirty="0" smtClean="0">
                <a:solidFill>
                  <a:srgbClr val="FF0000"/>
                </a:solidFill>
              </a:rPr>
              <a:t>так</a:t>
            </a:r>
            <a:r>
              <a:rPr lang="uk-UA" dirty="0" smtClean="0"/>
              <a:t>/ні </a:t>
            </a:r>
          </a:p>
          <a:p>
            <a:pPr marL="514350" indent="-514350">
              <a:buFont typeface="Arial" panose="020B0604020202020204" pitchFamily="34" charset="0"/>
              <a:buAutoNum type="arabicPeriod"/>
            </a:pPr>
            <a:r>
              <a:rPr lang="uk-UA" dirty="0" smtClean="0"/>
              <a:t>Не всі </a:t>
            </a:r>
            <a:r>
              <a:rPr lang="uk-UA" dirty="0" err="1" smtClean="0"/>
              <a:t>суїцидники</a:t>
            </a:r>
            <a:r>
              <a:rPr lang="uk-UA" dirty="0" smtClean="0"/>
              <a:t> хворі на депресію, але лікування депресії зменшує ризик суїциду, потрібно лікувати підліткову депресію : </a:t>
            </a:r>
            <a:r>
              <a:rPr lang="uk-UA" dirty="0" smtClean="0">
                <a:solidFill>
                  <a:srgbClr val="FF0000"/>
                </a:solidFill>
              </a:rPr>
              <a:t>так</a:t>
            </a:r>
            <a:r>
              <a:rPr lang="uk-UA" dirty="0" smtClean="0"/>
              <a:t>/ні</a:t>
            </a:r>
          </a:p>
          <a:p>
            <a:pPr marL="514350" indent="-514350">
              <a:buAutoNum type="arabicPeriod"/>
            </a:pPr>
            <a:endParaRPr lang="uk-UA" dirty="0"/>
          </a:p>
        </p:txBody>
      </p:sp>
    </p:spTree>
    <p:extLst>
      <p:ext uri="{BB962C8B-B14F-4D97-AF65-F5344CB8AC3E}">
        <p14:creationId xmlns:p14="http://schemas.microsoft.com/office/powerpoint/2010/main" val="3099176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Етапи розвитку </a:t>
            </a:r>
            <a:r>
              <a:rPr lang="uk-UA" dirty="0" err="1" smtClean="0"/>
              <a:t>суїцидальної</a:t>
            </a:r>
            <a:r>
              <a:rPr lang="uk-UA" dirty="0" smtClean="0"/>
              <a:t> поведінки</a:t>
            </a:r>
            <a:endParaRPr lang="uk-UA" dirty="0"/>
          </a:p>
        </p:txBody>
      </p:sp>
      <p:graphicFrame>
        <p:nvGraphicFramePr>
          <p:cNvPr id="4" name="Объект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8797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Етапи розвитку </a:t>
            </a:r>
            <a:r>
              <a:rPr lang="uk-UA" dirty="0" err="1" smtClean="0"/>
              <a:t>суїцидальної</a:t>
            </a:r>
            <a:r>
              <a:rPr lang="uk-UA" dirty="0" smtClean="0"/>
              <a:t> поведінки</a:t>
            </a:r>
            <a:endParaRPr lang="uk-UA"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1279628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3391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Самоперевірка знань про суїцид: відрізняємо міфи і правду</a:t>
            </a:r>
            <a:endParaRPr lang="uk-UA" dirty="0"/>
          </a:p>
        </p:txBody>
      </p:sp>
      <p:sp>
        <p:nvSpPr>
          <p:cNvPr id="3" name="Объект 2"/>
          <p:cNvSpPr>
            <a:spLocks noGrp="1"/>
          </p:cNvSpPr>
          <p:nvPr>
            <p:ph idx="1"/>
          </p:nvPr>
        </p:nvSpPr>
        <p:spPr/>
        <p:txBody>
          <a:bodyPr/>
          <a:lstStyle/>
          <a:p>
            <a:pPr marL="514350" indent="-514350">
              <a:buFont typeface="+mj-lt"/>
              <a:buAutoNum type="arabicPeriod"/>
            </a:pPr>
            <a:r>
              <a:rPr lang="uk-UA" dirty="0" smtClean="0"/>
              <a:t>Підлітки частіше вчиняють суїцид, чим дорослі : так/ні </a:t>
            </a:r>
          </a:p>
          <a:p>
            <a:pPr marL="514350" indent="-514350">
              <a:buFont typeface="+mj-lt"/>
              <a:buAutoNum type="arabicPeriod"/>
            </a:pPr>
            <a:r>
              <a:rPr lang="uk-UA" dirty="0" smtClean="0"/>
              <a:t>Є такі пісні, слухання яких сприяє суїциду : так/ні </a:t>
            </a:r>
          </a:p>
          <a:p>
            <a:pPr marL="514350" indent="-514350">
              <a:buFont typeface="+mj-lt"/>
              <a:buAutoNum type="arabicPeriod"/>
            </a:pPr>
            <a:r>
              <a:rPr lang="uk-UA" dirty="0" smtClean="0"/>
              <a:t>Суїцид заразний, якщо хтось вчинив самогубство, то це підштовхує інших до таких же дій: так/ні </a:t>
            </a:r>
          </a:p>
          <a:p>
            <a:pPr marL="514350" indent="-514350">
              <a:buFont typeface="+mj-lt"/>
              <a:buAutoNum type="arabicPeriod"/>
            </a:pPr>
            <a:r>
              <a:rPr lang="uk-UA" dirty="0" smtClean="0"/>
              <a:t>Якщо запитати </a:t>
            </a:r>
            <a:r>
              <a:rPr lang="uk-UA" dirty="0" err="1" smtClean="0"/>
              <a:t>підлітка</a:t>
            </a:r>
            <a:r>
              <a:rPr lang="uk-UA" dirty="0" smtClean="0"/>
              <a:t>, чи приходять тобі думки про суїцид, це підштовхне до вчинення суїциду : так/ні</a:t>
            </a:r>
          </a:p>
          <a:p>
            <a:pPr marL="514350" indent="-514350">
              <a:buFont typeface="+mj-lt"/>
              <a:buAutoNum type="arabicPeriod"/>
            </a:pPr>
            <a:r>
              <a:rPr lang="uk-UA" dirty="0" smtClean="0"/>
              <a:t>Ми не знаємо, чому людина вчиняє самогубство : так/ні</a:t>
            </a:r>
            <a:endParaRPr lang="uk-UA" dirty="0"/>
          </a:p>
        </p:txBody>
      </p:sp>
    </p:spTree>
    <p:extLst>
      <p:ext uri="{BB962C8B-B14F-4D97-AF65-F5344CB8AC3E}">
        <p14:creationId xmlns:p14="http://schemas.microsoft.com/office/powerpoint/2010/main" val="4265350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dirty="0" smtClean="0"/>
              <a:t>Перевіряємо правду</a:t>
            </a:r>
            <a:endParaRPr lang="uk-UA" dirty="0"/>
          </a:p>
        </p:txBody>
      </p:sp>
      <p:sp>
        <p:nvSpPr>
          <p:cNvPr id="5" name="Объект 4"/>
          <p:cNvSpPr>
            <a:spLocks noGrp="1"/>
          </p:cNvSpPr>
          <p:nvPr>
            <p:ph sz="half" idx="1"/>
          </p:nvPr>
        </p:nvSpPr>
        <p:spPr/>
        <p:txBody>
          <a:bodyPr>
            <a:normAutofit fontScale="85000" lnSpcReduction="20000"/>
          </a:bodyPr>
          <a:lstStyle/>
          <a:p>
            <a:pPr marL="514350" indent="-514350">
              <a:buFont typeface="+mj-lt"/>
              <a:buAutoNum type="arabicPeriod"/>
            </a:pPr>
            <a:r>
              <a:rPr lang="uk-UA" dirty="0" smtClean="0">
                <a:solidFill>
                  <a:srgbClr val="FF0000"/>
                </a:solidFill>
              </a:rPr>
              <a:t>Підлітки частіше вчиняють суїцид, чим дорослі</a:t>
            </a:r>
            <a:r>
              <a:rPr lang="uk-UA" dirty="0" smtClean="0"/>
              <a:t> : так/</a:t>
            </a:r>
            <a:r>
              <a:rPr lang="uk-UA" dirty="0" smtClean="0">
                <a:solidFill>
                  <a:srgbClr val="FF0000"/>
                </a:solidFill>
              </a:rPr>
              <a:t>ні</a:t>
            </a:r>
            <a:r>
              <a:rPr lang="uk-UA" dirty="0" smtClean="0"/>
              <a:t> </a:t>
            </a:r>
          </a:p>
          <a:p>
            <a:pPr marL="514350" indent="-514350">
              <a:buFont typeface="+mj-lt"/>
              <a:buAutoNum type="arabicPeriod"/>
            </a:pPr>
            <a:r>
              <a:rPr lang="uk-UA" dirty="0" smtClean="0"/>
              <a:t>Є такі пісні, слухання яких сприяє суїциду : </a:t>
            </a:r>
            <a:r>
              <a:rPr lang="uk-UA" dirty="0" smtClean="0">
                <a:solidFill>
                  <a:srgbClr val="FF0000"/>
                </a:solidFill>
              </a:rPr>
              <a:t>так</a:t>
            </a:r>
            <a:r>
              <a:rPr lang="uk-UA" dirty="0" smtClean="0"/>
              <a:t>/ні </a:t>
            </a:r>
          </a:p>
          <a:p>
            <a:pPr marL="514350" indent="-514350">
              <a:buFont typeface="+mj-lt"/>
              <a:buAutoNum type="arabicPeriod"/>
            </a:pPr>
            <a:r>
              <a:rPr lang="uk-UA" dirty="0" smtClean="0"/>
              <a:t>Суїцид заразний, якщо хтось вчинив самогубство, то це підштовхує інших до таких же дій: </a:t>
            </a:r>
            <a:r>
              <a:rPr lang="uk-UA" dirty="0" smtClean="0">
                <a:solidFill>
                  <a:srgbClr val="FF0000"/>
                </a:solidFill>
              </a:rPr>
              <a:t>так</a:t>
            </a:r>
            <a:r>
              <a:rPr lang="uk-UA" dirty="0" smtClean="0"/>
              <a:t>/ні </a:t>
            </a:r>
          </a:p>
          <a:p>
            <a:pPr marL="514350" indent="-514350">
              <a:buFont typeface="+mj-lt"/>
              <a:buAutoNum type="arabicPeriod"/>
            </a:pPr>
            <a:r>
              <a:rPr lang="uk-UA" dirty="0" smtClean="0"/>
              <a:t>Якщо запитати </a:t>
            </a:r>
            <a:r>
              <a:rPr lang="uk-UA" dirty="0" err="1" smtClean="0"/>
              <a:t>підлітка</a:t>
            </a:r>
            <a:r>
              <a:rPr lang="uk-UA" dirty="0" smtClean="0"/>
              <a:t>, чи приходять тобі думки про суїцид, це підштовхне до вчинення суїциду : так/</a:t>
            </a:r>
            <a:r>
              <a:rPr lang="uk-UA" dirty="0" smtClean="0">
                <a:solidFill>
                  <a:srgbClr val="FF0000"/>
                </a:solidFill>
              </a:rPr>
              <a:t>ні</a:t>
            </a:r>
          </a:p>
          <a:p>
            <a:pPr marL="514350" indent="-514350">
              <a:buFont typeface="+mj-lt"/>
              <a:buAutoNum type="arabicPeriod"/>
            </a:pPr>
            <a:r>
              <a:rPr lang="uk-UA" dirty="0" smtClean="0"/>
              <a:t>Ми не знаємо, чому людина вчиняє самогубство : </a:t>
            </a:r>
            <a:r>
              <a:rPr lang="uk-UA" dirty="0" smtClean="0">
                <a:solidFill>
                  <a:srgbClr val="FF0000"/>
                </a:solidFill>
              </a:rPr>
              <a:t>так</a:t>
            </a:r>
            <a:r>
              <a:rPr lang="uk-UA" dirty="0" smtClean="0"/>
              <a:t>/ні</a:t>
            </a:r>
          </a:p>
          <a:p>
            <a:endParaRPr lang="uk-UA" dirty="0"/>
          </a:p>
        </p:txBody>
      </p:sp>
      <p:sp>
        <p:nvSpPr>
          <p:cNvPr id="6" name="Объект 5"/>
          <p:cNvSpPr>
            <a:spLocks noGrp="1"/>
          </p:cNvSpPr>
          <p:nvPr>
            <p:ph sz="half" idx="2"/>
          </p:nvPr>
        </p:nvSpPr>
        <p:spPr/>
        <p:txBody>
          <a:bodyPr>
            <a:normAutofit fontScale="85000" lnSpcReduction="20000"/>
          </a:bodyPr>
          <a:lstStyle/>
          <a:p>
            <a:r>
              <a:rPr lang="uk-UA" dirty="0" smtClean="0"/>
              <a:t>1. НІ, пік суїцидів припадає на молодих чоловіків 19-24 р. і чоловіків після 60 р. Ризик суїциду підлітків різко зростає після </a:t>
            </a:r>
            <a:r>
              <a:rPr lang="uk-UA" dirty="0" err="1" smtClean="0"/>
              <a:t>пубертату</a:t>
            </a:r>
            <a:r>
              <a:rPr lang="uk-UA" dirty="0" smtClean="0"/>
              <a:t>, з 15 р.</a:t>
            </a:r>
          </a:p>
          <a:p>
            <a:r>
              <a:rPr lang="uk-UA" dirty="0" smtClean="0"/>
              <a:t>Хоча в світі фіксується тенденція з 2000-х років </a:t>
            </a:r>
            <a:r>
              <a:rPr lang="uk-UA" dirty="0" err="1" smtClean="0"/>
              <a:t>змолодшання</a:t>
            </a:r>
            <a:r>
              <a:rPr lang="uk-UA" dirty="0" smtClean="0"/>
              <a:t> суїциду</a:t>
            </a:r>
          </a:p>
          <a:p>
            <a:r>
              <a:rPr lang="uk-UA" dirty="0" smtClean="0"/>
              <a:t>Приклад:</a:t>
            </a:r>
          </a:p>
          <a:p>
            <a:r>
              <a:rPr lang="uk-UA" dirty="0" smtClean="0"/>
              <a:t>5-14 р. = 219 осіб</a:t>
            </a:r>
          </a:p>
          <a:p>
            <a:r>
              <a:rPr lang="uk-UA" dirty="0" smtClean="0"/>
              <a:t>15-24 р. = 4 189 осіб (США,2007)  </a:t>
            </a:r>
            <a:endParaRPr lang="uk-UA" dirty="0"/>
          </a:p>
        </p:txBody>
      </p:sp>
    </p:spTree>
    <p:extLst>
      <p:ext uri="{BB962C8B-B14F-4D97-AF65-F5344CB8AC3E}">
        <p14:creationId xmlns:p14="http://schemas.microsoft.com/office/powerpoint/2010/main" val="3798281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Види деструктивної поведінки</a:t>
            </a:r>
            <a:endParaRPr lang="uk-UA" dirty="0"/>
          </a:p>
        </p:txBody>
      </p:sp>
      <p:sp>
        <p:nvSpPr>
          <p:cNvPr id="3" name="Объект 2"/>
          <p:cNvSpPr>
            <a:spLocks noGrp="1"/>
          </p:cNvSpPr>
          <p:nvPr>
            <p:ph idx="1"/>
          </p:nvPr>
        </p:nvSpPr>
        <p:spPr/>
        <p:txBody>
          <a:bodyPr>
            <a:normAutofit fontScale="92500" lnSpcReduction="10000"/>
          </a:bodyPr>
          <a:lstStyle/>
          <a:p>
            <a:r>
              <a:rPr lang="uk-UA" dirty="0"/>
              <a:t>знищення іншої людини (вбивство), руйнування його особистості;</a:t>
            </a:r>
          </a:p>
          <a:p>
            <a:r>
              <a:rPr lang="uk-UA" dirty="0"/>
              <a:t>руйнування соціуму, </a:t>
            </a:r>
            <a:r>
              <a:rPr lang="uk-UA" dirty="0" smtClean="0"/>
              <a:t>суспільних </a:t>
            </a:r>
            <a:r>
              <a:rPr lang="uk-UA" dirty="0"/>
              <a:t>відносин (війна, терористичний акт);</a:t>
            </a:r>
          </a:p>
          <a:p>
            <a:r>
              <a:rPr lang="uk-UA" dirty="0"/>
              <a:t>руйнування цінних предметів, наприклад, пам'ятників і творів мистецтва (вандалізм);</a:t>
            </a:r>
          </a:p>
          <a:p>
            <a:r>
              <a:rPr lang="uk-UA" dirty="0"/>
              <a:t>руйнування природного середовища (екологічний тероризм, екоцид</a:t>
            </a:r>
            <a:r>
              <a:rPr lang="uk-UA" dirty="0" smtClean="0"/>
              <a:t>);</a:t>
            </a:r>
          </a:p>
          <a:p>
            <a:r>
              <a:rPr lang="uk-UA" dirty="0" smtClean="0"/>
              <a:t>суїцид </a:t>
            </a:r>
            <a:r>
              <a:rPr lang="uk-UA" dirty="0"/>
              <a:t>(умисне фізичне вбивство самого себе і саморуйнування особистості);</a:t>
            </a:r>
          </a:p>
          <a:p>
            <a:r>
              <a:rPr lang="uk-UA" dirty="0" smtClean="0"/>
              <a:t>будь-яке зловживання психічно активними речовинами (токсикоманія, алкоголізм, наркотична залежність);</a:t>
            </a:r>
          </a:p>
          <a:p>
            <a:r>
              <a:rPr lang="uk-UA" dirty="0" smtClean="0"/>
              <a:t>залежність </a:t>
            </a:r>
            <a:r>
              <a:rPr lang="uk-UA" dirty="0"/>
              <a:t>патологічна нехімічна: інтернет-</a:t>
            </a:r>
            <a:r>
              <a:rPr lang="uk-UA" dirty="0" err="1"/>
              <a:t>адикція</a:t>
            </a:r>
            <a:r>
              <a:rPr lang="uk-UA" dirty="0"/>
              <a:t>, </a:t>
            </a:r>
            <a:r>
              <a:rPr lang="uk-UA" dirty="0" err="1"/>
              <a:t>гемблінг</a:t>
            </a:r>
            <a:r>
              <a:rPr lang="uk-UA" dirty="0"/>
              <a:t> (пристрасть до азартних ігор), і </a:t>
            </a:r>
            <a:r>
              <a:rPr lang="uk-UA" dirty="0" err="1"/>
              <a:t>т.д</a:t>
            </a:r>
            <a:r>
              <a:rPr lang="uk-UA" dirty="0" smtClean="0"/>
              <a:t>.</a:t>
            </a:r>
            <a:endParaRPr lang="uk-UA" dirty="0"/>
          </a:p>
        </p:txBody>
      </p:sp>
    </p:spTree>
    <p:extLst>
      <p:ext uri="{BB962C8B-B14F-4D97-AF65-F5344CB8AC3E}">
        <p14:creationId xmlns:p14="http://schemas.microsoft.com/office/powerpoint/2010/main" val="2634457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uk-UA"/>
          </a:p>
        </p:txBody>
      </p:sp>
      <p:pic>
        <p:nvPicPr>
          <p:cNvPr id="7" name="Объект 6"/>
          <p:cNvPicPr>
            <a:picLocks noGrp="1"/>
          </p:cNvPicPr>
          <p:nvPr>
            <p:ph idx="1"/>
          </p:nvPr>
        </p:nvPicPr>
        <p:blipFill>
          <a:blip r:embed="rId2"/>
          <a:stretch>
            <a:fillRect/>
          </a:stretch>
        </p:blipFill>
        <p:spPr>
          <a:xfrm>
            <a:off x="323850" y="365124"/>
            <a:ext cx="11734799" cy="6188075"/>
          </a:xfrm>
          <a:prstGeom prst="rect">
            <a:avLst/>
          </a:prstGeom>
        </p:spPr>
      </p:pic>
    </p:spTree>
    <p:extLst>
      <p:ext uri="{BB962C8B-B14F-4D97-AF65-F5344CB8AC3E}">
        <p14:creationId xmlns:p14="http://schemas.microsoft.com/office/powerpoint/2010/main" val="3329724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dirty="0" smtClean="0"/>
              <a:t>Перевіряємо правду</a:t>
            </a:r>
            <a:endParaRPr lang="uk-UA" dirty="0"/>
          </a:p>
        </p:txBody>
      </p:sp>
      <p:sp>
        <p:nvSpPr>
          <p:cNvPr id="5" name="Объект 4"/>
          <p:cNvSpPr>
            <a:spLocks noGrp="1"/>
          </p:cNvSpPr>
          <p:nvPr>
            <p:ph sz="half" idx="1"/>
          </p:nvPr>
        </p:nvSpPr>
        <p:spPr/>
        <p:txBody>
          <a:bodyPr>
            <a:normAutofit fontScale="62500" lnSpcReduction="20000"/>
          </a:bodyPr>
          <a:lstStyle/>
          <a:p>
            <a:pPr marL="514350" indent="-514350">
              <a:buFont typeface="+mj-lt"/>
              <a:buAutoNum type="arabicPeriod"/>
            </a:pPr>
            <a:r>
              <a:rPr lang="uk-UA" dirty="0" smtClean="0"/>
              <a:t>Підлітки частіше вчиняють суїцид, чим дорослі : так/</a:t>
            </a:r>
            <a:r>
              <a:rPr lang="uk-UA" dirty="0" smtClean="0">
                <a:solidFill>
                  <a:srgbClr val="FF0000"/>
                </a:solidFill>
              </a:rPr>
              <a:t>ні</a:t>
            </a:r>
            <a:r>
              <a:rPr lang="uk-UA" dirty="0" smtClean="0"/>
              <a:t> </a:t>
            </a:r>
          </a:p>
          <a:p>
            <a:pPr marL="514350" indent="-514350">
              <a:buFont typeface="+mj-lt"/>
              <a:buAutoNum type="arabicPeriod"/>
            </a:pPr>
            <a:r>
              <a:rPr lang="uk-UA" dirty="0" smtClean="0">
                <a:solidFill>
                  <a:srgbClr val="FF0000"/>
                </a:solidFill>
              </a:rPr>
              <a:t>Є такі пісні, слухання яких сприяє суїциду </a:t>
            </a:r>
            <a:r>
              <a:rPr lang="uk-UA" dirty="0" smtClean="0"/>
              <a:t>: </a:t>
            </a:r>
            <a:r>
              <a:rPr lang="uk-UA" dirty="0" smtClean="0">
                <a:solidFill>
                  <a:srgbClr val="FF0000"/>
                </a:solidFill>
              </a:rPr>
              <a:t>так</a:t>
            </a:r>
            <a:r>
              <a:rPr lang="uk-UA" dirty="0" smtClean="0"/>
              <a:t>/ні </a:t>
            </a:r>
          </a:p>
          <a:p>
            <a:pPr marL="514350" indent="-514350">
              <a:buFont typeface="+mj-lt"/>
              <a:buAutoNum type="arabicPeriod"/>
            </a:pPr>
            <a:r>
              <a:rPr lang="uk-UA" dirty="0" smtClean="0"/>
              <a:t>Суїцид заразний, якщо хтось вчинив самогубство, то це підштовхує інших до таких же дій: </a:t>
            </a:r>
            <a:r>
              <a:rPr lang="uk-UA" dirty="0" smtClean="0">
                <a:solidFill>
                  <a:srgbClr val="FF0000"/>
                </a:solidFill>
              </a:rPr>
              <a:t>так</a:t>
            </a:r>
            <a:r>
              <a:rPr lang="uk-UA" dirty="0" smtClean="0"/>
              <a:t>/ні </a:t>
            </a:r>
          </a:p>
          <a:p>
            <a:pPr marL="514350" indent="-514350">
              <a:buFont typeface="+mj-lt"/>
              <a:buAutoNum type="arabicPeriod"/>
            </a:pPr>
            <a:r>
              <a:rPr lang="uk-UA" dirty="0" smtClean="0"/>
              <a:t>Якщо запитати </a:t>
            </a:r>
            <a:r>
              <a:rPr lang="uk-UA" dirty="0" err="1" smtClean="0"/>
              <a:t>підлітка</a:t>
            </a:r>
            <a:r>
              <a:rPr lang="uk-UA" dirty="0" smtClean="0"/>
              <a:t>, чи приходять тобі думки про суїцид, це підштовхне до вчинення суїциду : так/</a:t>
            </a:r>
            <a:r>
              <a:rPr lang="uk-UA" dirty="0" smtClean="0">
                <a:solidFill>
                  <a:srgbClr val="FF0000"/>
                </a:solidFill>
              </a:rPr>
              <a:t>ні</a:t>
            </a:r>
          </a:p>
          <a:p>
            <a:pPr marL="514350" indent="-514350">
              <a:buFont typeface="+mj-lt"/>
              <a:buAutoNum type="arabicPeriod"/>
            </a:pPr>
            <a:r>
              <a:rPr lang="uk-UA" dirty="0" smtClean="0"/>
              <a:t>Ми не знаємо, чому людина вчиняє самогубство : </a:t>
            </a:r>
            <a:r>
              <a:rPr lang="uk-UA" dirty="0" smtClean="0">
                <a:solidFill>
                  <a:srgbClr val="FF0000"/>
                </a:solidFill>
              </a:rPr>
              <a:t>так</a:t>
            </a:r>
            <a:r>
              <a:rPr lang="uk-UA" dirty="0" smtClean="0"/>
              <a:t>/ні</a:t>
            </a:r>
          </a:p>
          <a:p>
            <a:endParaRPr lang="uk-UA" dirty="0"/>
          </a:p>
        </p:txBody>
      </p:sp>
      <p:sp>
        <p:nvSpPr>
          <p:cNvPr id="6" name="Объект 5"/>
          <p:cNvSpPr>
            <a:spLocks noGrp="1"/>
          </p:cNvSpPr>
          <p:nvPr>
            <p:ph sz="half" idx="2"/>
          </p:nvPr>
        </p:nvSpPr>
        <p:spPr>
          <a:xfrm>
            <a:off x="6210300" y="1825625"/>
            <a:ext cx="5181600" cy="4351338"/>
          </a:xfrm>
        </p:spPr>
        <p:txBody>
          <a:bodyPr>
            <a:normAutofit fontScale="62500" lnSpcReduction="20000"/>
          </a:bodyPr>
          <a:lstStyle/>
          <a:p>
            <a:r>
              <a:rPr lang="uk-UA" dirty="0" smtClean="0">
                <a:solidFill>
                  <a:srgbClr val="FF0000"/>
                </a:solidFill>
              </a:rPr>
              <a:t>ТАК </a:t>
            </a:r>
            <a:r>
              <a:rPr lang="uk-UA" dirty="0" smtClean="0"/>
              <a:t>Найбільш відома Угорська пісня (сумна неділя), зі слуханням якої пов’язано понад 200 самогубств</a:t>
            </a:r>
          </a:p>
          <a:p>
            <a:r>
              <a:rPr lang="uk-UA" dirty="0" smtClean="0"/>
              <a:t>Понад 2000 пісень оспівують самогубство, </a:t>
            </a:r>
            <a:r>
              <a:rPr lang="uk-UA" dirty="0" smtClean="0">
                <a:solidFill>
                  <a:srgbClr val="FF0000"/>
                </a:solidFill>
              </a:rPr>
              <a:t>романтизують</a:t>
            </a:r>
            <a:r>
              <a:rPr lang="uk-UA" dirty="0" smtClean="0"/>
              <a:t>.</a:t>
            </a:r>
          </a:p>
          <a:p>
            <a:r>
              <a:rPr lang="uk-UA" dirty="0" smtClean="0"/>
              <a:t>Статистично підтверджено зв’язок слухання важкого року і кантрі з рівнем суїциду (серед </a:t>
            </a:r>
            <a:r>
              <a:rPr lang="uk-UA" dirty="0" err="1" smtClean="0"/>
              <a:t>підписчиків</a:t>
            </a:r>
            <a:r>
              <a:rPr lang="uk-UA" dirty="0" smtClean="0"/>
              <a:t> музичних магазинів виявлено більше самогубств, чим серед громади)</a:t>
            </a:r>
          </a:p>
          <a:p>
            <a:r>
              <a:rPr lang="uk-UA" dirty="0" smtClean="0"/>
              <a:t>Найбільш впливають такі твори, де підліток може і хоче себе </a:t>
            </a:r>
            <a:r>
              <a:rPr lang="uk-UA" dirty="0" smtClean="0">
                <a:solidFill>
                  <a:srgbClr val="FF0000"/>
                </a:solidFill>
              </a:rPr>
              <a:t>ідентифікувати</a:t>
            </a:r>
            <a:r>
              <a:rPr lang="uk-UA" dirty="0" smtClean="0"/>
              <a:t> з героєм</a:t>
            </a:r>
          </a:p>
          <a:p>
            <a:r>
              <a:rPr lang="uk-UA" dirty="0" smtClean="0">
                <a:solidFill>
                  <a:srgbClr val="FF0000"/>
                </a:solidFill>
              </a:rPr>
              <a:t>Але</a:t>
            </a:r>
          </a:p>
          <a:p>
            <a:r>
              <a:rPr lang="uk-UA" dirty="0" smtClean="0"/>
              <a:t>Причина не в слуханні пісні, а в емоційному стані – тому вибираються такі пісні і слухаючи їх людина підсилює свій негативний стан</a:t>
            </a:r>
            <a:endParaRPr lang="uk-UA" dirty="0"/>
          </a:p>
        </p:txBody>
      </p:sp>
    </p:spTree>
    <p:extLst>
      <p:ext uri="{BB962C8B-B14F-4D97-AF65-F5344CB8AC3E}">
        <p14:creationId xmlns:p14="http://schemas.microsoft.com/office/powerpoint/2010/main" val="529908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dirty="0" smtClean="0"/>
              <a:t>Перевіряємо правду</a:t>
            </a:r>
            <a:endParaRPr lang="uk-UA" dirty="0"/>
          </a:p>
        </p:txBody>
      </p:sp>
      <p:sp>
        <p:nvSpPr>
          <p:cNvPr id="5" name="Объект 4"/>
          <p:cNvSpPr>
            <a:spLocks noGrp="1"/>
          </p:cNvSpPr>
          <p:nvPr>
            <p:ph sz="half" idx="1"/>
          </p:nvPr>
        </p:nvSpPr>
        <p:spPr/>
        <p:txBody>
          <a:bodyPr>
            <a:normAutofit fontScale="77500" lnSpcReduction="20000"/>
          </a:bodyPr>
          <a:lstStyle/>
          <a:p>
            <a:pPr marL="514350" indent="-514350">
              <a:buFont typeface="+mj-lt"/>
              <a:buAutoNum type="arabicPeriod"/>
            </a:pPr>
            <a:r>
              <a:rPr lang="uk-UA" dirty="0" smtClean="0"/>
              <a:t>Підлітки частіше вчиняють суїцид, чим дорослі : так/</a:t>
            </a:r>
            <a:r>
              <a:rPr lang="uk-UA" dirty="0" smtClean="0">
                <a:solidFill>
                  <a:srgbClr val="FF0000"/>
                </a:solidFill>
              </a:rPr>
              <a:t>ні</a:t>
            </a:r>
            <a:r>
              <a:rPr lang="uk-UA" dirty="0" smtClean="0"/>
              <a:t> </a:t>
            </a:r>
          </a:p>
          <a:p>
            <a:pPr marL="514350" indent="-514350">
              <a:buFont typeface="+mj-lt"/>
              <a:buAutoNum type="arabicPeriod"/>
            </a:pPr>
            <a:r>
              <a:rPr lang="uk-UA" dirty="0" smtClean="0"/>
              <a:t>Є такі пісні, слухання яких сприяє суїциду : </a:t>
            </a:r>
            <a:r>
              <a:rPr lang="uk-UA" dirty="0" smtClean="0">
                <a:solidFill>
                  <a:srgbClr val="FF0000"/>
                </a:solidFill>
              </a:rPr>
              <a:t>так</a:t>
            </a:r>
            <a:r>
              <a:rPr lang="uk-UA" dirty="0" smtClean="0"/>
              <a:t>/ні </a:t>
            </a:r>
          </a:p>
          <a:p>
            <a:pPr marL="514350" indent="-514350">
              <a:buFont typeface="+mj-lt"/>
              <a:buAutoNum type="arabicPeriod"/>
            </a:pPr>
            <a:r>
              <a:rPr lang="uk-UA" dirty="0" smtClean="0">
                <a:solidFill>
                  <a:srgbClr val="FF0000"/>
                </a:solidFill>
              </a:rPr>
              <a:t>Суїцид заразний, якщо хтось вчинив самогубство, то це підштовхує інших до таких же дій</a:t>
            </a:r>
            <a:r>
              <a:rPr lang="uk-UA" dirty="0" smtClean="0"/>
              <a:t>: </a:t>
            </a:r>
            <a:r>
              <a:rPr lang="uk-UA" dirty="0" smtClean="0">
                <a:solidFill>
                  <a:srgbClr val="FF0000"/>
                </a:solidFill>
              </a:rPr>
              <a:t>так</a:t>
            </a:r>
            <a:r>
              <a:rPr lang="uk-UA" dirty="0" smtClean="0"/>
              <a:t>/ні </a:t>
            </a:r>
          </a:p>
          <a:p>
            <a:pPr marL="514350" indent="-514350">
              <a:buFont typeface="+mj-lt"/>
              <a:buAutoNum type="arabicPeriod"/>
            </a:pPr>
            <a:r>
              <a:rPr lang="uk-UA" dirty="0" smtClean="0"/>
              <a:t>Якщо запитати </a:t>
            </a:r>
            <a:r>
              <a:rPr lang="uk-UA" dirty="0" err="1" smtClean="0"/>
              <a:t>підлітка</a:t>
            </a:r>
            <a:r>
              <a:rPr lang="uk-UA" dirty="0" smtClean="0"/>
              <a:t>, чи приходять тобі думки про суїцид, це підштовхне до вчинення суїциду : так/</a:t>
            </a:r>
            <a:r>
              <a:rPr lang="uk-UA" dirty="0" smtClean="0">
                <a:solidFill>
                  <a:srgbClr val="FF0000"/>
                </a:solidFill>
              </a:rPr>
              <a:t>ні</a:t>
            </a:r>
          </a:p>
          <a:p>
            <a:pPr marL="514350" indent="-514350">
              <a:buFont typeface="+mj-lt"/>
              <a:buAutoNum type="arabicPeriod"/>
            </a:pPr>
            <a:r>
              <a:rPr lang="uk-UA" dirty="0" smtClean="0"/>
              <a:t>Ми не знаємо, чому людина вчиняє самогубство : </a:t>
            </a:r>
            <a:r>
              <a:rPr lang="uk-UA" dirty="0" smtClean="0">
                <a:solidFill>
                  <a:srgbClr val="FF0000"/>
                </a:solidFill>
              </a:rPr>
              <a:t>так</a:t>
            </a:r>
            <a:r>
              <a:rPr lang="uk-UA" dirty="0" smtClean="0"/>
              <a:t>/ні</a:t>
            </a:r>
          </a:p>
          <a:p>
            <a:endParaRPr lang="uk-UA" dirty="0"/>
          </a:p>
        </p:txBody>
      </p:sp>
      <p:sp>
        <p:nvSpPr>
          <p:cNvPr id="6" name="Объект 5"/>
          <p:cNvSpPr>
            <a:spLocks noGrp="1"/>
          </p:cNvSpPr>
          <p:nvPr>
            <p:ph sz="half" idx="2"/>
          </p:nvPr>
        </p:nvSpPr>
        <p:spPr>
          <a:xfrm>
            <a:off x="6210300" y="1825625"/>
            <a:ext cx="5181600" cy="4351338"/>
          </a:xfrm>
        </p:spPr>
        <p:txBody>
          <a:bodyPr>
            <a:normAutofit fontScale="77500" lnSpcReduction="20000"/>
          </a:bodyPr>
          <a:lstStyle/>
          <a:p>
            <a:r>
              <a:rPr lang="uk-UA" dirty="0" smtClean="0">
                <a:solidFill>
                  <a:srgbClr val="FF0000"/>
                </a:solidFill>
              </a:rPr>
              <a:t>ТАК </a:t>
            </a:r>
            <a:r>
              <a:rPr lang="uk-UA" dirty="0" smtClean="0"/>
              <a:t>Експозиція (приклад) суїциду/</a:t>
            </a:r>
            <a:r>
              <a:rPr lang="uk-UA" dirty="0" err="1" smtClean="0"/>
              <a:t>суїцидальної</a:t>
            </a:r>
            <a:r>
              <a:rPr lang="uk-UA" dirty="0" smtClean="0"/>
              <a:t> спроби збільшує частоту </a:t>
            </a:r>
            <a:r>
              <a:rPr lang="uk-UA" dirty="0" err="1" smtClean="0"/>
              <a:t>суїцидальних</a:t>
            </a:r>
            <a:r>
              <a:rPr lang="uk-UA" dirty="0" smtClean="0"/>
              <a:t> думок у 5 разів, </a:t>
            </a:r>
            <a:r>
              <a:rPr lang="uk-UA" dirty="0" err="1" smtClean="0"/>
              <a:t>суїцидальних</a:t>
            </a:r>
            <a:r>
              <a:rPr lang="uk-UA" dirty="0" smtClean="0"/>
              <a:t> спроб у 9 разів, порівняно з тими, хто не мав експозиції </a:t>
            </a:r>
          </a:p>
          <a:p>
            <a:r>
              <a:rPr lang="uk-UA" dirty="0" smtClean="0"/>
              <a:t>Повтор </a:t>
            </a:r>
            <a:r>
              <a:rPr lang="uk-UA" dirty="0" err="1" smtClean="0"/>
              <a:t>суїцидальної</a:t>
            </a:r>
            <a:r>
              <a:rPr lang="uk-UA" dirty="0" smtClean="0"/>
              <a:t> дії як ризик зберігається особливо довго для дівчат (якщо приклад родини)</a:t>
            </a:r>
          </a:p>
          <a:p>
            <a:r>
              <a:rPr lang="uk-UA" dirty="0" smtClean="0"/>
              <a:t>Медіа висвітлення збільшує зараження суїцидом підлітків (Ефект Вернера)</a:t>
            </a:r>
          </a:p>
          <a:p>
            <a:r>
              <a:rPr lang="uk-UA" dirty="0" smtClean="0">
                <a:solidFill>
                  <a:srgbClr val="FF0000"/>
                </a:solidFill>
              </a:rPr>
              <a:t>Але</a:t>
            </a:r>
          </a:p>
          <a:p>
            <a:r>
              <a:rPr lang="uk-UA" dirty="0" smtClean="0"/>
              <a:t>Ефект зараження суїцидом залежить від того, як саме висвітлюється суїцид в медіа  </a:t>
            </a:r>
            <a:endParaRPr lang="uk-UA" dirty="0"/>
          </a:p>
        </p:txBody>
      </p:sp>
    </p:spTree>
    <p:extLst>
      <p:ext uri="{BB962C8B-B14F-4D97-AF65-F5344CB8AC3E}">
        <p14:creationId xmlns:p14="http://schemas.microsoft.com/office/powerpoint/2010/main" val="3461085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dirty="0" smtClean="0"/>
              <a:t>Перевіряємо</a:t>
            </a:r>
            <a:endParaRPr lang="uk-UA" dirty="0"/>
          </a:p>
        </p:txBody>
      </p:sp>
      <p:sp>
        <p:nvSpPr>
          <p:cNvPr id="5" name="Объект 4"/>
          <p:cNvSpPr>
            <a:spLocks noGrp="1"/>
          </p:cNvSpPr>
          <p:nvPr>
            <p:ph sz="half" idx="1"/>
          </p:nvPr>
        </p:nvSpPr>
        <p:spPr>
          <a:xfrm>
            <a:off x="190500" y="1825625"/>
            <a:ext cx="5181600" cy="4351338"/>
          </a:xfrm>
        </p:spPr>
        <p:txBody>
          <a:bodyPr>
            <a:normAutofit fontScale="55000" lnSpcReduction="20000"/>
          </a:bodyPr>
          <a:lstStyle/>
          <a:p>
            <a:pPr marL="514350" indent="-514350">
              <a:buFont typeface="+mj-lt"/>
              <a:buAutoNum type="arabicPeriod"/>
            </a:pPr>
            <a:r>
              <a:rPr lang="uk-UA" sz="4200" dirty="0" smtClean="0"/>
              <a:t>Підлітки частіше вчиняють суїцид, чим дорослі : так/</a:t>
            </a:r>
            <a:r>
              <a:rPr lang="uk-UA" sz="4200" dirty="0" smtClean="0">
                <a:solidFill>
                  <a:srgbClr val="FF0000"/>
                </a:solidFill>
              </a:rPr>
              <a:t>ні</a:t>
            </a:r>
            <a:r>
              <a:rPr lang="uk-UA" sz="4200" dirty="0" smtClean="0"/>
              <a:t> </a:t>
            </a:r>
          </a:p>
          <a:p>
            <a:pPr marL="514350" indent="-514350">
              <a:buFont typeface="+mj-lt"/>
              <a:buAutoNum type="arabicPeriod"/>
            </a:pPr>
            <a:r>
              <a:rPr lang="uk-UA" sz="4200" dirty="0" smtClean="0"/>
              <a:t>Є такі пісні, слухання яких сприяє суїциду : </a:t>
            </a:r>
            <a:r>
              <a:rPr lang="uk-UA" sz="4200" dirty="0" smtClean="0">
                <a:solidFill>
                  <a:srgbClr val="FF0000"/>
                </a:solidFill>
              </a:rPr>
              <a:t>так</a:t>
            </a:r>
            <a:r>
              <a:rPr lang="uk-UA" sz="4200" dirty="0" smtClean="0"/>
              <a:t>/ні </a:t>
            </a:r>
          </a:p>
          <a:p>
            <a:pPr marL="514350" indent="-514350">
              <a:buFont typeface="+mj-lt"/>
              <a:buAutoNum type="arabicPeriod"/>
            </a:pPr>
            <a:r>
              <a:rPr lang="uk-UA" sz="4200" dirty="0" smtClean="0"/>
              <a:t>Суїцид заразний, якщо хтось вчинив самогубство, то це підштовхує інших до таких же дій: </a:t>
            </a:r>
            <a:r>
              <a:rPr lang="uk-UA" sz="4200" dirty="0" smtClean="0">
                <a:solidFill>
                  <a:srgbClr val="FF0000"/>
                </a:solidFill>
              </a:rPr>
              <a:t>так</a:t>
            </a:r>
            <a:r>
              <a:rPr lang="uk-UA" sz="4200" dirty="0" smtClean="0"/>
              <a:t>/ні </a:t>
            </a:r>
          </a:p>
          <a:p>
            <a:pPr marL="514350" indent="-514350">
              <a:buFont typeface="+mj-lt"/>
              <a:buAutoNum type="arabicPeriod"/>
            </a:pPr>
            <a:r>
              <a:rPr lang="uk-UA" sz="4200" dirty="0" smtClean="0">
                <a:solidFill>
                  <a:srgbClr val="FF0000"/>
                </a:solidFill>
              </a:rPr>
              <a:t>Якщо запитати </a:t>
            </a:r>
            <a:r>
              <a:rPr lang="uk-UA" sz="4200" dirty="0" err="1" smtClean="0">
                <a:solidFill>
                  <a:srgbClr val="FF0000"/>
                </a:solidFill>
              </a:rPr>
              <a:t>підлітка</a:t>
            </a:r>
            <a:r>
              <a:rPr lang="uk-UA" sz="4200" dirty="0" smtClean="0">
                <a:solidFill>
                  <a:srgbClr val="FF0000"/>
                </a:solidFill>
              </a:rPr>
              <a:t>, чи приходять тобі думки про суїцид, це підштовхне до вчинення суїциду </a:t>
            </a:r>
            <a:r>
              <a:rPr lang="uk-UA" sz="4200" dirty="0" smtClean="0"/>
              <a:t>: так/</a:t>
            </a:r>
            <a:r>
              <a:rPr lang="uk-UA" sz="4200" dirty="0" smtClean="0">
                <a:solidFill>
                  <a:srgbClr val="FF0000"/>
                </a:solidFill>
              </a:rPr>
              <a:t>ні</a:t>
            </a:r>
          </a:p>
          <a:p>
            <a:pPr marL="514350" indent="-514350">
              <a:buFont typeface="+mj-lt"/>
              <a:buAutoNum type="arabicPeriod"/>
            </a:pPr>
            <a:r>
              <a:rPr lang="uk-UA" sz="4200" dirty="0" smtClean="0"/>
              <a:t>Ми не знаємо, чому людина вчиняє самогубство : </a:t>
            </a:r>
            <a:r>
              <a:rPr lang="uk-UA" sz="4200" dirty="0" smtClean="0">
                <a:solidFill>
                  <a:srgbClr val="FF0000"/>
                </a:solidFill>
              </a:rPr>
              <a:t>так</a:t>
            </a:r>
            <a:r>
              <a:rPr lang="uk-UA" sz="4200" dirty="0" smtClean="0"/>
              <a:t>/ні</a:t>
            </a:r>
          </a:p>
          <a:p>
            <a:endParaRPr lang="uk-UA" dirty="0"/>
          </a:p>
        </p:txBody>
      </p:sp>
      <p:sp>
        <p:nvSpPr>
          <p:cNvPr id="6" name="Объект 5"/>
          <p:cNvSpPr>
            <a:spLocks noGrp="1"/>
          </p:cNvSpPr>
          <p:nvPr>
            <p:ph sz="half" idx="2"/>
          </p:nvPr>
        </p:nvSpPr>
        <p:spPr>
          <a:xfrm>
            <a:off x="5372100" y="0"/>
            <a:ext cx="6819900" cy="7981950"/>
          </a:xfrm>
        </p:spPr>
        <p:txBody>
          <a:bodyPr>
            <a:normAutofit fontScale="55000" lnSpcReduction="20000"/>
          </a:bodyPr>
          <a:lstStyle/>
          <a:p>
            <a:r>
              <a:rPr lang="uk-UA" sz="3300" dirty="0" smtClean="0">
                <a:solidFill>
                  <a:srgbClr val="FF0000"/>
                </a:solidFill>
              </a:rPr>
              <a:t>НІ  </a:t>
            </a:r>
            <a:r>
              <a:rPr lang="uk-UA" sz="3300" dirty="0" smtClean="0"/>
              <a:t>Навіть якщо підліток має </a:t>
            </a:r>
            <a:r>
              <a:rPr lang="uk-UA" sz="3300" dirty="0" err="1" smtClean="0"/>
              <a:t>суїцидальний</a:t>
            </a:r>
            <a:r>
              <a:rPr lang="uk-UA" sz="3300" dirty="0" smtClean="0"/>
              <a:t> намір, він амбівалентний, є частина його особистості, яка прагне жити, звертайтеся до неї</a:t>
            </a:r>
            <a:endParaRPr lang="uk-UA" sz="3300" dirty="0" smtClean="0">
              <a:solidFill>
                <a:srgbClr val="FF0000"/>
              </a:solidFill>
            </a:endParaRPr>
          </a:p>
          <a:p>
            <a:r>
              <a:rPr lang="uk-UA" sz="3300" b="1" dirty="0" smtClean="0"/>
              <a:t>ВИСЛУХОВУЙТЕ</a:t>
            </a:r>
            <a:r>
              <a:rPr lang="uk-UA" sz="3300" dirty="0"/>
              <a:t> - «Я чую тебе». Не намагайтесь утішити загальними словами типу «Ну, усе не так погано», «Вам стане краще», «Не варто це робити». Дайте їй можливість висловитись. </a:t>
            </a:r>
            <a:r>
              <a:rPr lang="uk-UA" sz="3300" dirty="0" err="1"/>
              <a:t>Ставте</a:t>
            </a:r>
            <a:r>
              <a:rPr lang="uk-UA" sz="3300" dirty="0"/>
              <a:t> запитання й уважно слухайте.</a:t>
            </a:r>
          </a:p>
          <a:p>
            <a:r>
              <a:rPr lang="uk-UA" sz="3300" b="1" dirty="0"/>
              <a:t>ОБГОВОРЮЙТЕ</a:t>
            </a:r>
            <a:r>
              <a:rPr lang="uk-UA" sz="3300" dirty="0"/>
              <a:t> - відкрите обговорення планів і проблем знімає тривожність. Не бійтесь говорити про це - більшість людей відчувають незручність, кажучи про самогубство, і це виявляється в запереченні або уникненні цієї теми. Бесіди не можуть спровокувати самогубства, тоді як уникнення цієї теми збільшує тривожність, підозрілість.</a:t>
            </a:r>
          </a:p>
          <a:p>
            <a:r>
              <a:rPr lang="uk-UA" sz="3300" b="1" dirty="0"/>
              <a:t>БУДЬТЕ УВАЖНІ</a:t>
            </a:r>
            <a:r>
              <a:rPr lang="uk-UA" sz="3300" dirty="0"/>
              <a:t> до непрямих показників при передбачуваному самогубстві. Кожну жартівливу згадку або загрозу слід сприймати серйозно. Підлітки часто заперечують, що говорили серйозно, намагаються висміювати дорослого за його зайву тривожність, можуть зображати гнів. Скажіть, що ви приймаєте їх серйозно.</a:t>
            </a:r>
          </a:p>
          <a:p>
            <a:r>
              <a:rPr lang="uk-UA" sz="3300" b="1" dirty="0"/>
              <a:t>СТАВТЕ ЗАПИТАННЯ</a:t>
            </a:r>
            <a:r>
              <a:rPr lang="uk-UA" sz="3300" dirty="0"/>
              <a:t> - узагальнюйте, проводьте </a:t>
            </a:r>
            <a:r>
              <a:rPr lang="uk-UA" sz="3300" dirty="0" err="1"/>
              <a:t>рефреймінг</a:t>
            </a:r>
            <a:r>
              <a:rPr lang="uk-UA" sz="3300" dirty="0"/>
              <a:t> - «Таке враження, що ти насправді говориш...», «Більшість людей замислювались про самогубство...», «Ти коли-небудь думав, як це зробити?» Якщо ви отримуєте відповідь, переходьте на конкретику. Пістолет? А ти коли-небудь стріляв? А де ти його візьмеш? Що тоді відбудеться? А що коли ти промахнешся? Хто тебе знайде? Ти думав про свій похорон? Хто на них прийде? Недомовлене, приховане ви повинні зробити явним. Допоможіть підлітку відкрито говорити та обмірковувати про свої задуми.</a:t>
            </a:r>
          </a:p>
          <a:p>
            <a:r>
              <a:rPr lang="uk-UA" sz="3300" b="1" dirty="0"/>
              <a:t>ПІДКРЕСЛЮЙТЕ ТИМЧАСОВИЙ ХАРАКТЕР</a:t>
            </a:r>
            <a:r>
              <a:rPr lang="uk-UA" sz="3300" dirty="0"/>
              <a:t> проблем - визнайте, що його відчуття дуже сильні, проблеми складні. Дізнайтесь, чим ви можете допомогти, оскільки вам він уже довіряє. Дізнайтесь, хто ще міг би допомогти в цій ситуації.</a:t>
            </a:r>
          </a:p>
          <a:p>
            <a:r>
              <a:rPr lang="uk-UA" dirty="0" smtClean="0"/>
              <a:t>Автор: І. Мартинюк</a:t>
            </a:r>
            <a:endParaRPr lang="uk-UA" dirty="0" smtClean="0">
              <a:solidFill>
                <a:srgbClr val="FF0000"/>
              </a:solidFill>
            </a:endParaRPr>
          </a:p>
        </p:txBody>
      </p:sp>
    </p:spTree>
    <p:extLst>
      <p:ext uri="{BB962C8B-B14F-4D97-AF65-F5344CB8AC3E}">
        <p14:creationId xmlns:p14="http://schemas.microsoft.com/office/powerpoint/2010/main" val="40315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Цикл формування </a:t>
            </a:r>
            <a:r>
              <a:rPr lang="uk-UA" dirty="0" err="1" smtClean="0"/>
              <a:t>суїцидальних</a:t>
            </a:r>
            <a:r>
              <a:rPr lang="uk-UA" dirty="0" smtClean="0"/>
              <a:t> думок</a:t>
            </a:r>
            <a:endParaRPr lang="uk-UA"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025037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5874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Точки впливу на </a:t>
            </a:r>
            <a:r>
              <a:rPr lang="uk-UA" dirty="0" err="1" smtClean="0"/>
              <a:t>суїцидальні</a:t>
            </a:r>
            <a:r>
              <a:rPr lang="uk-UA" dirty="0" smtClean="0"/>
              <a:t> думки</a:t>
            </a:r>
            <a:endParaRPr lang="uk-UA"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05039128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3550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Самоперевірка знань про суїцид: відрізняємо міфи і правду</a:t>
            </a:r>
            <a:endParaRPr lang="uk-UA" dirty="0"/>
          </a:p>
        </p:txBody>
      </p:sp>
      <p:sp>
        <p:nvSpPr>
          <p:cNvPr id="3" name="Объект 2"/>
          <p:cNvSpPr>
            <a:spLocks noGrp="1"/>
          </p:cNvSpPr>
          <p:nvPr>
            <p:ph idx="1"/>
          </p:nvPr>
        </p:nvSpPr>
        <p:spPr>
          <a:xfrm>
            <a:off x="312420" y="1825625"/>
            <a:ext cx="11567160" cy="4351338"/>
          </a:xfrm>
        </p:spPr>
        <p:txBody>
          <a:bodyPr/>
          <a:lstStyle/>
          <a:p>
            <a:pPr marL="514350" indent="-514350">
              <a:buFont typeface="+mj-lt"/>
              <a:buAutoNum type="arabicPeriod"/>
            </a:pPr>
            <a:r>
              <a:rPr lang="uk-UA" dirty="0" smtClean="0"/>
              <a:t>Існують ознаки, за якими можна визначити, чи думає людина про суїцид : так/ні</a:t>
            </a:r>
          </a:p>
          <a:p>
            <a:pPr marL="514350" indent="-514350">
              <a:buFont typeface="+mj-lt"/>
              <a:buAutoNum type="arabicPeriod"/>
            </a:pPr>
            <a:r>
              <a:rPr lang="uk-UA" dirty="0" smtClean="0"/>
              <a:t>Існують ознаки, за якими можна визначити, чи планує людина суїцид : так/ні </a:t>
            </a:r>
          </a:p>
          <a:p>
            <a:pPr marL="514350" indent="-514350">
              <a:buFont typeface="+mj-lt"/>
              <a:buAutoNum type="arabicPeriod"/>
            </a:pPr>
            <a:r>
              <a:rPr lang="uk-UA" dirty="0" smtClean="0"/>
              <a:t>Телефон довіри рятує від суїциду : так/ні</a:t>
            </a:r>
          </a:p>
          <a:p>
            <a:pPr marL="514350" indent="-514350">
              <a:buFont typeface="+mj-lt"/>
              <a:buAutoNum type="arabicPeriod"/>
            </a:pPr>
            <a:r>
              <a:rPr lang="uk-UA" dirty="0" smtClean="0"/>
              <a:t>Вживання алкоголю підвищує рівень ризику суїциду: так/ні </a:t>
            </a:r>
          </a:p>
          <a:p>
            <a:pPr marL="514350" indent="-514350">
              <a:buFont typeface="+mj-lt"/>
              <a:buAutoNum type="arabicPeriod"/>
            </a:pPr>
            <a:r>
              <a:rPr lang="uk-UA" dirty="0" smtClean="0"/>
              <a:t>Комп’ютерна залежність підвищує рівень ризику суїциду : так/ні </a:t>
            </a:r>
          </a:p>
          <a:p>
            <a:pPr marL="0" indent="0">
              <a:buNone/>
            </a:pPr>
            <a:endParaRPr lang="uk-UA" dirty="0"/>
          </a:p>
        </p:txBody>
      </p:sp>
    </p:spTree>
    <p:extLst>
      <p:ext uri="{BB962C8B-B14F-4D97-AF65-F5344CB8AC3E}">
        <p14:creationId xmlns:p14="http://schemas.microsoft.com/office/powerpoint/2010/main" val="2163259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uk-UA" dirty="0" smtClean="0"/>
              <a:t>ОЗНАКИ</a:t>
            </a:r>
            <a:endParaRPr lang="uk-UA" dirty="0"/>
          </a:p>
        </p:txBody>
      </p:sp>
      <p:sp>
        <p:nvSpPr>
          <p:cNvPr id="6" name="Объект 5"/>
          <p:cNvSpPr>
            <a:spLocks noGrp="1"/>
          </p:cNvSpPr>
          <p:nvPr>
            <p:ph idx="1"/>
          </p:nvPr>
        </p:nvSpPr>
        <p:spPr/>
        <p:txBody>
          <a:bodyPr>
            <a:normAutofit fontScale="62500" lnSpcReduction="20000"/>
          </a:bodyPr>
          <a:lstStyle/>
          <a:p>
            <a:r>
              <a:rPr lang="uk-UA" dirty="0">
                <a:solidFill>
                  <a:srgbClr val="FF0000"/>
                </a:solidFill>
              </a:rPr>
              <a:t>Погрози понівечити або вбити </a:t>
            </a:r>
            <a:r>
              <a:rPr lang="uk-UA" dirty="0" smtClean="0">
                <a:solidFill>
                  <a:srgbClr val="FF0000"/>
                </a:solidFill>
              </a:rPr>
              <a:t>себе</a:t>
            </a:r>
            <a:endParaRPr lang="uk-UA" dirty="0">
              <a:solidFill>
                <a:srgbClr val="FF0000"/>
              </a:solidFill>
            </a:endParaRPr>
          </a:p>
          <a:p>
            <a:r>
              <a:rPr lang="uk-UA" dirty="0">
                <a:solidFill>
                  <a:srgbClr val="FF0000"/>
                </a:solidFill>
              </a:rPr>
              <a:t>Пошуки способу або засобу, щоб вбити </a:t>
            </a:r>
            <a:r>
              <a:rPr lang="uk-UA" dirty="0" smtClean="0">
                <a:solidFill>
                  <a:srgbClr val="FF0000"/>
                </a:solidFill>
              </a:rPr>
              <a:t>себе</a:t>
            </a:r>
            <a:endParaRPr lang="uk-UA" dirty="0">
              <a:solidFill>
                <a:srgbClr val="FF0000"/>
              </a:solidFill>
            </a:endParaRPr>
          </a:p>
          <a:p>
            <a:r>
              <a:rPr lang="uk-UA" dirty="0">
                <a:solidFill>
                  <a:srgbClr val="FF0000"/>
                </a:solidFill>
              </a:rPr>
              <a:t>Розмови або записи про смерть, помирання чи самогубство</a:t>
            </a:r>
          </a:p>
          <a:p>
            <a:r>
              <a:rPr lang="uk-UA" dirty="0"/>
              <a:t>Наступні ознаки можуть свідчити про менш загрозливу ситуацію, але нам слід без вагань подбати і надати допомогу людині, яка виявляє хоча б одне з наступного</a:t>
            </a:r>
            <a:r>
              <a:rPr lang="uk-UA" dirty="0" smtClean="0"/>
              <a:t>:</a:t>
            </a:r>
            <a:endParaRPr lang="uk-UA" dirty="0"/>
          </a:p>
          <a:p>
            <a:r>
              <a:rPr lang="uk-UA" dirty="0"/>
              <a:t>Каже про безнадію та втрату мети в житті</a:t>
            </a:r>
          </a:p>
          <a:p>
            <a:r>
              <a:rPr lang="uk-UA" dirty="0" smtClean="0"/>
              <a:t>Розлючується </a:t>
            </a:r>
            <a:r>
              <a:rPr lang="uk-UA" dirty="0"/>
              <a:t>або впадає в гнів чи шукає </a:t>
            </a:r>
            <a:r>
              <a:rPr lang="uk-UA" dirty="0" smtClean="0"/>
              <a:t>помсти</a:t>
            </a:r>
            <a:endParaRPr lang="uk-UA" dirty="0"/>
          </a:p>
          <a:p>
            <a:r>
              <a:rPr lang="uk-UA" dirty="0"/>
              <a:t>Необачно </a:t>
            </a:r>
            <a:r>
              <a:rPr lang="uk-UA" dirty="0" smtClean="0"/>
              <a:t>поводиться</a:t>
            </a:r>
          </a:p>
          <a:p>
            <a:r>
              <a:rPr lang="uk-UA" dirty="0" smtClean="0"/>
              <a:t>Почуває </a:t>
            </a:r>
            <a:r>
              <a:rPr lang="uk-UA" dirty="0"/>
              <a:t>себе в пастці</a:t>
            </a:r>
          </a:p>
          <a:p>
            <a:r>
              <a:rPr lang="uk-UA" dirty="0" smtClean="0"/>
              <a:t>Починає </a:t>
            </a:r>
            <a:r>
              <a:rPr lang="uk-UA" dirty="0"/>
              <a:t>більше пити або використовувати більше медикаментів</a:t>
            </a:r>
          </a:p>
          <a:p>
            <a:r>
              <a:rPr lang="uk-UA" dirty="0" smtClean="0"/>
              <a:t>Віддаляється </a:t>
            </a:r>
            <a:r>
              <a:rPr lang="uk-UA" dirty="0"/>
              <a:t>від друзів, сім’ї або суспільства</a:t>
            </a:r>
          </a:p>
          <a:p>
            <a:r>
              <a:rPr lang="uk-UA" dirty="0" smtClean="0"/>
              <a:t>Відчуває </a:t>
            </a:r>
            <a:r>
              <a:rPr lang="uk-UA" dirty="0"/>
              <a:t>неспокій, збудження чи різку зміну настрою</a:t>
            </a:r>
          </a:p>
          <a:p>
            <a:r>
              <a:rPr lang="uk-UA" dirty="0" smtClean="0"/>
              <a:t>Важко </a:t>
            </a:r>
            <a:r>
              <a:rPr lang="uk-UA" dirty="0"/>
              <a:t>засинає або спить постійно</a:t>
            </a:r>
          </a:p>
          <a:p>
            <a:r>
              <a:rPr lang="uk-UA" dirty="0" smtClean="0"/>
              <a:t>Відчуває </a:t>
            </a:r>
            <a:r>
              <a:rPr lang="uk-UA" dirty="0"/>
              <a:t>себе тягарем для інших</a:t>
            </a:r>
          </a:p>
          <a:p>
            <a:endParaRPr lang="uk-UA" dirty="0"/>
          </a:p>
        </p:txBody>
      </p:sp>
    </p:spTree>
    <p:extLst>
      <p:ext uri="{BB962C8B-B14F-4D97-AF65-F5344CB8AC3E}">
        <p14:creationId xmlns:p14="http://schemas.microsoft.com/office/powerpoint/2010/main" val="2656347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uk-UA" dirty="0" smtClean="0"/>
              <a:t>ПРОВОКАТИВНІ ЕМОЦІЙНІ СТАНИ ПІДЛІТКІВ</a:t>
            </a:r>
            <a:endParaRPr lang="uk-UA" dirty="0"/>
          </a:p>
        </p:txBody>
      </p:sp>
      <p:sp>
        <p:nvSpPr>
          <p:cNvPr id="6" name="Объект 5"/>
          <p:cNvSpPr>
            <a:spLocks noGrp="1"/>
          </p:cNvSpPr>
          <p:nvPr>
            <p:ph idx="1"/>
          </p:nvPr>
        </p:nvSpPr>
        <p:spPr/>
        <p:txBody>
          <a:bodyPr>
            <a:normAutofit fontScale="77500" lnSpcReduction="20000"/>
          </a:bodyPr>
          <a:lstStyle/>
          <a:p>
            <a:pPr lvl="0"/>
            <a:r>
              <a:rPr lang="uk-UA" dirty="0"/>
              <a:t>переживання образи, самотності, відчуженості, неможливість бути зрозумілим;</a:t>
            </a:r>
          </a:p>
          <a:p>
            <a:pPr lvl="0"/>
            <a:r>
              <a:rPr lang="uk-UA" dirty="0"/>
              <a:t>реальна або уявна втрата батьківської любові, нерозділене кохання, ревнощі;</a:t>
            </a:r>
          </a:p>
          <a:p>
            <a:pPr lvl="0"/>
            <a:r>
              <a:rPr lang="uk-UA" dirty="0"/>
              <a:t>переживання, пов'язані зі смертю одного з батьків, розлученням батьків;</a:t>
            </a:r>
          </a:p>
          <a:p>
            <a:pPr lvl="0"/>
            <a:r>
              <a:rPr lang="uk-UA" dirty="0"/>
              <a:t>почуття провини, сорому, образи, незадоволеність собою;</a:t>
            </a:r>
          </a:p>
          <a:p>
            <a:pPr lvl="0"/>
            <a:r>
              <a:rPr lang="uk-UA" dirty="0"/>
              <a:t>страх перед ганьбою, приниженням, глузуванням;</a:t>
            </a:r>
          </a:p>
          <a:p>
            <a:pPr lvl="0"/>
            <a:r>
              <a:rPr lang="uk-UA" dirty="0"/>
              <a:t>страх перед покаранням;</a:t>
            </a:r>
          </a:p>
          <a:p>
            <a:pPr lvl="0"/>
            <a:r>
              <a:rPr lang="uk-UA" dirty="0"/>
              <a:t>любовні невдачі, сексуальні ексцеси, вагітність;</a:t>
            </a:r>
          </a:p>
          <a:p>
            <a:pPr lvl="0"/>
            <a:r>
              <a:rPr lang="uk-UA" dirty="0"/>
              <a:t>почуття помсти, погроз, шантажу;</a:t>
            </a:r>
          </a:p>
          <a:p>
            <a:pPr lvl="0"/>
            <a:r>
              <a:rPr lang="uk-UA" dirty="0"/>
              <a:t>бажання привернути до себе увагу, викликати жаль, співчуття;</a:t>
            </a:r>
          </a:p>
          <a:p>
            <a:pPr lvl="0"/>
            <a:r>
              <a:rPr lang="uk-UA" dirty="0"/>
              <a:t>співчуття або наслідування приятелів, героїв книг, кінофільмів («ефект Вертера»).</a:t>
            </a:r>
          </a:p>
          <a:p>
            <a:endParaRPr lang="uk-UA" dirty="0"/>
          </a:p>
        </p:txBody>
      </p:sp>
    </p:spTree>
    <p:extLst>
      <p:ext uri="{BB962C8B-B14F-4D97-AF65-F5344CB8AC3E}">
        <p14:creationId xmlns:p14="http://schemas.microsoft.com/office/powerpoint/2010/main" val="4010635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Самоперевірка знань про суїцид: відрізняємо міфи і правду</a:t>
            </a:r>
            <a:endParaRPr lang="uk-UA" dirty="0"/>
          </a:p>
        </p:txBody>
      </p:sp>
      <p:sp>
        <p:nvSpPr>
          <p:cNvPr id="3" name="Объект 2"/>
          <p:cNvSpPr>
            <a:spLocks noGrp="1"/>
          </p:cNvSpPr>
          <p:nvPr>
            <p:ph idx="1"/>
          </p:nvPr>
        </p:nvSpPr>
        <p:spPr>
          <a:xfrm>
            <a:off x="312420" y="1825625"/>
            <a:ext cx="11567160" cy="4351338"/>
          </a:xfrm>
        </p:spPr>
        <p:txBody>
          <a:bodyPr/>
          <a:lstStyle/>
          <a:p>
            <a:pPr marL="514350" indent="-514350">
              <a:buFont typeface="+mj-lt"/>
              <a:buAutoNum type="arabicPeriod"/>
            </a:pPr>
            <a:r>
              <a:rPr lang="uk-UA" dirty="0"/>
              <a:t>Існують ознаки, за якими можна визначити, чи думає людина про суїцид : </a:t>
            </a:r>
            <a:r>
              <a:rPr lang="uk-UA" dirty="0">
                <a:solidFill>
                  <a:srgbClr val="FF0000"/>
                </a:solidFill>
              </a:rPr>
              <a:t>так</a:t>
            </a:r>
            <a:r>
              <a:rPr lang="uk-UA" dirty="0"/>
              <a:t>/ні</a:t>
            </a:r>
          </a:p>
          <a:p>
            <a:pPr marL="514350" indent="-514350">
              <a:buFont typeface="+mj-lt"/>
              <a:buAutoNum type="arabicPeriod"/>
            </a:pPr>
            <a:r>
              <a:rPr lang="uk-UA" dirty="0"/>
              <a:t>Існують ознаки, за якими можна визначити, чи планує людина суїцид : </a:t>
            </a:r>
            <a:r>
              <a:rPr lang="uk-UA" dirty="0">
                <a:solidFill>
                  <a:srgbClr val="FF0000"/>
                </a:solidFill>
              </a:rPr>
              <a:t>так</a:t>
            </a:r>
            <a:r>
              <a:rPr lang="uk-UA" dirty="0"/>
              <a:t>/ні </a:t>
            </a:r>
          </a:p>
          <a:p>
            <a:pPr marL="514350" indent="-514350">
              <a:buFont typeface="+mj-lt"/>
              <a:buAutoNum type="arabicPeriod"/>
            </a:pPr>
            <a:r>
              <a:rPr lang="uk-UA" dirty="0"/>
              <a:t>Телефон довіри рятує від суїциду : </a:t>
            </a:r>
            <a:r>
              <a:rPr lang="uk-UA" dirty="0">
                <a:solidFill>
                  <a:srgbClr val="FF0000"/>
                </a:solidFill>
              </a:rPr>
              <a:t>так</a:t>
            </a:r>
            <a:r>
              <a:rPr lang="uk-UA" dirty="0"/>
              <a:t>/ні</a:t>
            </a:r>
          </a:p>
          <a:p>
            <a:pPr marL="514350" indent="-514350">
              <a:buFont typeface="+mj-lt"/>
              <a:buAutoNum type="arabicPeriod"/>
            </a:pPr>
            <a:r>
              <a:rPr lang="uk-UA" dirty="0"/>
              <a:t>Вживання алкоголю підвищує рівень ризику суїциду: </a:t>
            </a:r>
            <a:r>
              <a:rPr lang="uk-UA" dirty="0">
                <a:solidFill>
                  <a:srgbClr val="FF0000"/>
                </a:solidFill>
              </a:rPr>
              <a:t>так</a:t>
            </a:r>
            <a:r>
              <a:rPr lang="uk-UA" dirty="0"/>
              <a:t>/ні </a:t>
            </a:r>
          </a:p>
          <a:p>
            <a:pPr marL="514350" indent="-514350">
              <a:buFont typeface="+mj-lt"/>
              <a:buAutoNum type="arabicPeriod"/>
            </a:pPr>
            <a:r>
              <a:rPr lang="uk-UA" dirty="0"/>
              <a:t>Комп’ютерна залежність підвищує рівень ризику суїциду : </a:t>
            </a:r>
            <a:r>
              <a:rPr lang="uk-UA" dirty="0">
                <a:solidFill>
                  <a:srgbClr val="FF0000"/>
                </a:solidFill>
              </a:rPr>
              <a:t>так</a:t>
            </a:r>
            <a:r>
              <a:rPr lang="uk-UA" dirty="0"/>
              <a:t>/ні </a:t>
            </a:r>
          </a:p>
          <a:p>
            <a:pPr marL="0" indent="0">
              <a:buNone/>
            </a:pPr>
            <a:endParaRPr lang="uk-UA" dirty="0"/>
          </a:p>
        </p:txBody>
      </p:sp>
    </p:spTree>
    <p:extLst>
      <p:ext uri="{BB962C8B-B14F-4D97-AF65-F5344CB8AC3E}">
        <p14:creationId xmlns:p14="http://schemas.microsoft.com/office/powerpoint/2010/main" val="4045352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a:t>Компетентнісно</a:t>
            </a:r>
            <a:r>
              <a:rPr lang="uk-UA" dirty="0"/>
              <a:t>-діяльнісний </a:t>
            </a:r>
            <a:r>
              <a:rPr lang="uk-UA" dirty="0" smtClean="0"/>
              <a:t>підхід</a:t>
            </a:r>
            <a:endParaRPr lang="uk-UA" dirty="0"/>
          </a:p>
        </p:txBody>
      </p:sp>
      <p:sp>
        <p:nvSpPr>
          <p:cNvPr id="3" name="Объект 2"/>
          <p:cNvSpPr>
            <a:spLocks noGrp="1"/>
          </p:cNvSpPr>
          <p:nvPr>
            <p:ph idx="1"/>
          </p:nvPr>
        </p:nvSpPr>
        <p:spPr/>
        <p:txBody>
          <a:bodyPr/>
          <a:lstStyle/>
          <a:p>
            <a:r>
              <a:rPr lang="uk-UA" dirty="0"/>
              <a:t>Які компетентності повинен мати вчитель, щоб запобігти самогубству дитини під впливом медіа</a:t>
            </a:r>
            <a:r>
              <a:rPr lang="uk-UA" dirty="0" smtClean="0"/>
              <a:t>?</a:t>
            </a:r>
          </a:p>
          <a:p>
            <a:endParaRPr lang="uk-UA" dirty="0"/>
          </a:p>
          <a:p>
            <a:r>
              <a:rPr lang="uk-UA" i="1" dirty="0"/>
              <a:t>Компетенція</a:t>
            </a:r>
            <a:r>
              <a:rPr lang="uk-UA" dirty="0"/>
              <a:t> – це коло питань, явищ, у яких людина компетентна, має відповідний рівень піз­нання й досвід.</a:t>
            </a:r>
          </a:p>
          <a:p>
            <a:r>
              <a:rPr lang="uk-UA" i="1" dirty="0"/>
              <a:t>Компетентність</a:t>
            </a:r>
            <a:r>
              <a:rPr lang="uk-UA" dirty="0"/>
              <a:t> – це  здатність установити й реалізувати зв’язок між «знанням – умінням» і ситуацією. </a:t>
            </a:r>
          </a:p>
          <a:p>
            <a:endParaRPr lang="uk-UA" dirty="0"/>
          </a:p>
        </p:txBody>
      </p:sp>
    </p:spTree>
    <p:extLst>
      <p:ext uri="{BB962C8B-B14F-4D97-AF65-F5344CB8AC3E}">
        <p14:creationId xmlns:p14="http://schemas.microsoft.com/office/powerpoint/2010/main" val="1071698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p:txBody>
          <a:bodyPr/>
          <a:lstStyle/>
          <a:p>
            <a:r>
              <a:rPr lang="uk-UA" dirty="0" smtClean="0"/>
              <a:t>КВЕСТИ</a:t>
            </a:r>
            <a:endParaRPr lang="uk-UA" dirty="0"/>
          </a:p>
        </p:txBody>
      </p:sp>
      <p:sp>
        <p:nvSpPr>
          <p:cNvPr id="6" name="Подзаголовок 5"/>
          <p:cNvSpPr>
            <a:spLocks noGrp="1"/>
          </p:cNvSpPr>
          <p:nvPr>
            <p:ph type="subTitle" idx="1"/>
          </p:nvPr>
        </p:nvSpPr>
        <p:spPr/>
        <p:txBody>
          <a:bodyPr/>
          <a:lstStyle/>
          <a:p>
            <a:endParaRPr lang="uk-UA"/>
          </a:p>
        </p:txBody>
      </p:sp>
    </p:spTree>
    <p:extLst>
      <p:ext uri="{BB962C8B-B14F-4D97-AF65-F5344CB8AC3E}">
        <p14:creationId xmlns:p14="http://schemas.microsoft.com/office/powerpoint/2010/main" val="2774530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t>Небезпечні</a:t>
            </a:r>
            <a:r>
              <a:rPr lang="ru-RU" dirty="0" smtClean="0"/>
              <a:t> </a:t>
            </a:r>
            <a:r>
              <a:rPr lang="ru-RU" dirty="0" err="1" smtClean="0"/>
              <a:t>квести</a:t>
            </a:r>
            <a:r>
              <a:rPr lang="ru-RU" dirty="0" smtClean="0"/>
              <a:t> для </a:t>
            </a:r>
            <a:r>
              <a:rPr lang="ru-RU" dirty="0" err="1" smtClean="0"/>
              <a:t>дітей</a:t>
            </a:r>
            <a:r>
              <a:rPr lang="ru-RU" dirty="0" smtClean="0"/>
              <a:t>: </a:t>
            </a:r>
            <a:r>
              <a:rPr lang="ru-RU" dirty="0" err="1" smtClean="0"/>
              <a:t>профілактика</a:t>
            </a:r>
            <a:r>
              <a:rPr lang="ru-RU" dirty="0" smtClean="0"/>
              <a:t> </a:t>
            </a:r>
            <a:r>
              <a:rPr lang="ru-RU" dirty="0" err="1" smtClean="0"/>
              <a:t>залучення</a:t>
            </a:r>
            <a:r>
              <a:rPr lang="ru-RU" dirty="0" smtClean="0"/>
              <a:t> / </a:t>
            </a:r>
            <a:r>
              <a:rPr lang="ru-RU" dirty="0" err="1" smtClean="0"/>
              <a:t>Методичні</a:t>
            </a:r>
            <a:r>
              <a:rPr lang="ru-RU" dirty="0" smtClean="0"/>
              <a:t> </a:t>
            </a:r>
            <a:r>
              <a:rPr lang="ru-RU" dirty="0" err="1" smtClean="0"/>
              <a:t>рекомендації</a:t>
            </a:r>
            <a:r>
              <a:rPr lang="ru-RU" dirty="0" smtClean="0"/>
              <a:t>. – К.: ТОВ «Агентство «</a:t>
            </a:r>
            <a:r>
              <a:rPr lang="ru-RU" dirty="0" err="1" smtClean="0"/>
              <a:t>Україна</a:t>
            </a:r>
            <a:r>
              <a:rPr lang="ru-RU" dirty="0" smtClean="0"/>
              <a:t>», 2017. – 76 с. </a:t>
            </a:r>
            <a:endParaRPr lang="uk-UA" dirty="0"/>
          </a:p>
        </p:txBody>
      </p:sp>
      <p:sp>
        <p:nvSpPr>
          <p:cNvPr id="3" name="Объект 2"/>
          <p:cNvSpPr>
            <a:spLocks noGrp="1"/>
          </p:cNvSpPr>
          <p:nvPr>
            <p:ph idx="1"/>
          </p:nvPr>
        </p:nvSpPr>
        <p:spPr/>
        <p:txBody>
          <a:bodyPr/>
          <a:lstStyle/>
          <a:p>
            <a:r>
              <a:rPr lang="uk-UA" dirty="0" smtClean="0"/>
              <a:t>Сутність подібного роду </a:t>
            </a:r>
            <a:r>
              <a:rPr lang="uk-UA" dirty="0" err="1" smtClean="0"/>
              <a:t>квестів</a:t>
            </a:r>
            <a:r>
              <a:rPr lang="uk-UA" dirty="0" smtClean="0"/>
              <a:t> полягає в тому, щоб під виглядом розуміння і переймання проблемами спілкування </a:t>
            </a:r>
            <a:r>
              <a:rPr lang="uk-UA" dirty="0" err="1" smtClean="0"/>
              <a:t>підлітка</a:t>
            </a:r>
            <a:r>
              <a:rPr lang="uk-UA" dirty="0" smtClean="0"/>
              <a:t> з соціальним оточенням: </a:t>
            </a:r>
          </a:p>
          <a:p>
            <a:pPr lvl="1"/>
            <a:r>
              <a:rPr lang="uk-UA" dirty="0" smtClean="0"/>
              <a:t>а) посилити його </a:t>
            </a:r>
            <a:r>
              <a:rPr lang="uk-UA" dirty="0" smtClean="0">
                <a:solidFill>
                  <a:srgbClr val="FF0000"/>
                </a:solidFill>
              </a:rPr>
              <a:t>ізольованість</a:t>
            </a:r>
            <a:r>
              <a:rPr lang="uk-UA" dirty="0" smtClean="0"/>
              <a:t> від реальних соціальних стосунків; </a:t>
            </a:r>
          </a:p>
          <a:p>
            <a:pPr lvl="1"/>
            <a:r>
              <a:rPr lang="uk-UA" dirty="0" smtClean="0"/>
              <a:t>б) посилити емоційну </a:t>
            </a:r>
            <a:r>
              <a:rPr lang="uk-UA" dirty="0" smtClean="0">
                <a:solidFill>
                  <a:srgbClr val="FF0000"/>
                </a:solidFill>
              </a:rPr>
              <a:t>залежність</a:t>
            </a:r>
            <a:r>
              <a:rPr lang="uk-UA" dirty="0" smtClean="0"/>
              <a:t> від групи та її очільників; </a:t>
            </a:r>
          </a:p>
          <a:p>
            <a:pPr lvl="1"/>
            <a:r>
              <a:rPr lang="uk-UA" dirty="0" smtClean="0"/>
              <a:t>в) </a:t>
            </a:r>
            <a:r>
              <a:rPr lang="uk-UA" dirty="0" smtClean="0">
                <a:solidFill>
                  <a:srgbClr val="FF0000"/>
                </a:solidFill>
              </a:rPr>
              <a:t>маніпулювати</a:t>
            </a:r>
            <a:r>
              <a:rPr lang="uk-UA" dirty="0" smtClean="0"/>
              <a:t> поведінкою, настроями, цінностями учасників групи.</a:t>
            </a:r>
          </a:p>
          <a:p>
            <a:pPr lvl="1"/>
            <a:r>
              <a:rPr lang="uk-UA" dirty="0" smtClean="0"/>
              <a:t> У деяких випадках метою діяльності керівників таких груп є своєрідна гра з доведення </a:t>
            </a:r>
            <a:r>
              <a:rPr lang="uk-UA" dirty="0" err="1" smtClean="0"/>
              <a:t>підлітка</a:t>
            </a:r>
            <a:r>
              <a:rPr lang="uk-UA" dirty="0" smtClean="0"/>
              <a:t> до самогубства.</a:t>
            </a:r>
            <a:endParaRPr lang="uk-UA" dirty="0"/>
          </a:p>
        </p:txBody>
      </p:sp>
    </p:spTree>
    <p:extLst>
      <p:ext uri="{BB962C8B-B14F-4D97-AF65-F5344CB8AC3E}">
        <p14:creationId xmlns:p14="http://schemas.microsoft.com/office/powerpoint/2010/main" val="3028909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Маніпуляції в смертельних </a:t>
            </a:r>
            <a:r>
              <a:rPr lang="uk-UA" dirty="0" err="1" smtClean="0"/>
              <a:t>квестах</a:t>
            </a:r>
            <a:endParaRPr lang="uk-UA" dirty="0"/>
          </a:p>
        </p:txBody>
      </p:sp>
      <p:pic>
        <p:nvPicPr>
          <p:cNvPr id="4" name="Объект 3"/>
          <p:cNvPicPr>
            <a:picLocks noGrp="1"/>
          </p:cNvPicPr>
          <p:nvPr>
            <p:ph idx="1"/>
          </p:nvPr>
        </p:nvPicPr>
        <p:blipFill>
          <a:blip r:embed="rId2"/>
          <a:stretch>
            <a:fillRect/>
          </a:stretch>
        </p:blipFill>
        <p:spPr>
          <a:xfrm>
            <a:off x="419100" y="1825624"/>
            <a:ext cx="16369283" cy="6184519"/>
          </a:xfrm>
          <a:prstGeom prst="rect">
            <a:avLst/>
          </a:prstGeom>
        </p:spPr>
      </p:pic>
    </p:spTree>
    <p:extLst>
      <p:ext uri="{BB962C8B-B14F-4D97-AF65-F5344CB8AC3E}">
        <p14:creationId xmlns:p14="http://schemas.microsoft.com/office/powerpoint/2010/main" val="357480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Маніпуляції в смертельних </a:t>
            </a:r>
            <a:r>
              <a:rPr lang="uk-UA" dirty="0" err="1" smtClean="0"/>
              <a:t>квестах</a:t>
            </a:r>
            <a:endParaRPr lang="uk-UA" dirty="0"/>
          </a:p>
        </p:txBody>
      </p:sp>
      <p:pic>
        <p:nvPicPr>
          <p:cNvPr id="5" name="Объект 4"/>
          <p:cNvPicPr>
            <a:picLocks noGrp="1"/>
          </p:cNvPicPr>
          <p:nvPr>
            <p:ph idx="1"/>
          </p:nvPr>
        </p:nvPicPr>
        <p:blipFill>
          <a:blip r:embed="rId2"/>
          <a:stretch>
            <a:fillRect/>
          </a:stretch>
        </p:blipFill>
        <p:spPr>
          <a:xfrm>
            <a:off x="0" y="1690688"/>
            <a:ext cx="16944391" cy="6557573"/>
          </a:xfrm>
          <a:prstGeom prst="rect">
            <a:avLst/>
          </a:prstGeom>
        </p:spPr>
      </p:pic>
    </p:spTree>
    <p:extLst>
      <p:ext uri="{BB962C8B-B14F-4D97-AF65-F5344CB8AC3E}">
        <p14:creationId xmlns:p14="http://schemas.microsoft.com/office/powerpoint/2010/main" val="3512259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uk-UA" dirty="0"/>
          </a:p>
        </p:txBody>
      </p:sp>
      <p:sp>
        <p:nvSpPr>
          <p:cNvPr id="3" name="Объект 2"/>
          <p:cNvSpPr>
            <a:spLocks noGrp="1"/>
          </p:cNvSpPr>
          <p:nvPr>
            <p:ph idx="1"/>
          </p:nvPr>
        </p:nvSpPr>
        <p:spPr/>
        <p:txBody>
          <a:bodyPr/>
          <a:lstStyle/>
          <a:p>
            <a:r>
              <a:rPr lang="uk-UA" dirty="0" smtClean="0"/>
              <a:t>Багато різних груп</a:t>
            </a:r>
          </a:p>
          <a:p>
            <a:pPr marL="0" indent="0" algn="ctr">
              <a:buNone/>
            </a:pPr>
            <a:r>
              <a:rPr lang="ru-RU" b="1" dirty="0" err="1" smtClean="0">
                <a:solidFill>
                  <a:srgbClr val="FF0000"/>
                </a:solidFill>
              </a:rPr>
              <a:t>ілюзія</a:t>
            </a:r>
            <a:r>
              <a:rPr lang="ru-RU" b="1" dirty="0" smtClean="0">
                <a:solidFill>
                  <a:srgbClr val="FF0000"/>
                </a:solidFill>
              </a:rPr>
              <a:t> </a:t>
            </a:r>
            <a:r>
              <a:rPr lang="ru-RU" b="1" dirty="0" err="1" smtClean="0">
                <a:solidFill>
                  <a:srgbClr val="FF0000"/>
                </a:solidFill>
              </a:rPr>
              <a:t>вибору</a:t>
            </a:r>
            <a:endParaRPr lang="uk-UA" b="1" dirty="0" smtClean="0">
              <a:solidFill>
                <a:srgbClr val="FF0000"/>
              </a:solidFill>
            </a:endParaRPr>
          </a:p>
          <a:p>
            <a:endParaRPr lang="uk-UA" dirty="0"/>
          </a:p>
        </p:txBody>
      </p:sp>
    </p:spTree>
    <p:extLst>
      <p:ext uri="{BB962C8B-B14F-4D97-AF65-F5344CB8AC3E}">
        <p14:creationId xmlns:p14="http://schemas.microsoft.com/office/powerpoint/2010/main" val="2601121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uk-UA" dirty="0"/>
          </a:p>
        </p:txBody>
      </p:sp>
      <p:pic>
        <p:nvPicPr>
          <p:cNvPr id="4" name="Объект 3"/>
          <p:cNvPicPr>
            <a:picLocks noGrp="1"/>
          </p:cNvPicPr>
          <p:nvPr>
            <p:ph idx="1"/>
          </p:nvPr>
        </p:nvPicPr>
        <p:blipFill>
          <a:blip r:embed="rId2"/>
          <a:stretch>
            <a:fillRect/>
          </a:stretch>
        </p:blipFill>
        <p:spPr>
          <a:xfrm>
            <a:off x="0" y="-1409700"/>
            <a:ext cx="17030699" cy="9601200"/>
          </a:xfrm>
          <a:prstGeom prst="rect">
            <a:avLst/>
          </a:prstGeom>
        </p:spPr>
      </p:pic>
    </p:spTree>
    <p:extLst>
      <p:ext uri="{BB962C8B-B14F-4D97-AF65-F5344CB8AC3E}">
        <p14:creationId xmlns:p14="http://schemas.microsoft.com/office/powerpoint/2010/main" val="3018453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uk-UA" dirty="0"/>
          </a:p>
        </p:txBody>
      </p:sp>
      <p:sp>
        <p:nvSpPr>
          <p:cNvPr id="3" name="Объект 2"/>
          <p:cNvSpPr>
            <a:spLocks noGrp="1"/>
          </p:cNvSpPr>
          <p:nvPr>
            <p:ph idx="1"/>
          </p:nvPr>
        </p:nvSpPr>
        <p:spPr/>
        <p:txBody>
          <a:bodyPr/>
          <a:lstStyle/>
          <a:p>
            <a:r>
              <a:rPr lang="uk-UA" dirty="0" smtClean="0"/>
              <a:t>Пропонується зробити власний вибір – натиснути</a:t>
            </a:r>
          </a:p>
          <a:p>
            <a:pPr marL="0" indent="0" algn="ctr">
              <a:buNone/>
            </a:pPr>
            <a:r>
              <a:rPr lang="ru-RU" b="1" dirty="0" err="1" smtClean="0">
                <a:solidFill>
                  <a:srgbClr val="FF0000"/>
                </a:solidFill>
              </a:rPr>
              <a:t>ілюзія</a:t>
            </a:r>
            <a:r>
              <a:rPr lang="ru-RU" b="1" dirty="0" smtClean="0">
                <a:solidFill>
                  <a:srgbClr val="FF0000"/>
                </a:solidFill>
              </a:rPr>
              <a:t> </a:t>
            </a:r>
            <a:r>
              <a:rPr lang="ru-RU" b="1" dirty="0" err="1" smtClean="0">
                <a:solidFill>
                  <a:srgbClr val="FF0000"/>
                </a:solidFill>
              </a:rPr>
              <a:t>вибору</a:t>
            </a:r>
            <a:endParaRPr lang="uk-UA" b="1" dirty="0" smtClean="0">
              <a:solidFill>
                <a:srgbClr val="FF0000"/>
              </a:solidFill>
            </a:endParaRPr>
          </a:p>
          <a:p>
            <a:endParaRPr lang="uk-UA" dirty="0"/>
          </a:p>
        </p:txBody>
      </p:sp>
    </p:spTree>
    <p:extLst>
      <p:ext uri="{BB962C8B-B14F-4D97-AF65-F5344CB8AC3E}">
        <p14:creationId xmlns:p14="http://schemas.microsoft.com/office/powerpoint/2010/main" val="3616938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uk-UA" dirty="0"/>
          </a:p>
        </p:txBody>
      </p:sp>
      <p:pic>
        <p:nvPicPr>
          <p:cNvPr id="4" name="Объект 3"/>
          <p:cNvPicPr>
            <a:picLocks noGrp="1"/>
          </p:cNvPicPr>
          <p:nvPr>
            <p:ph idx="1"/>
          </p:nvPr>
        </p:nvPicPr>
        <p:blipFill>
          <a:blip r:embed="rId2"/>
          <a:stretch>
            <a:fillRect/>
          </a:stretch>
        </p:blipFill>
        <p:spPr>
          <a:xfrm>
            <a:off x="279919" y="205273"/>
            <a:ext cx="16533844" cy="7557796"/>
          </a:xfrm>
          <a:prstGeom prst="rect">
            <a:avLst/>
          </a:prstGeom>
        </p:spPr>
      </p:pic>
    </p:spTree>
    <p:extLst>
      <p:ext uri="{BB962C8B-B14F-4D97-AF65-F5344CB8AC3E}">
        <p14:creationId xmlns:p14="http://schemas.microsoft.com/office/powerpoint/2010/main" val="1513937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Етапи маніпуляцій в смертельних </a:t>
            </a:r>
            <a:r>
              <a:rPr lang="uk-UA" dirty="0" err="1" smtClean="0"/>
              <a:t>квестах</a:t>
            </a:r>
            <a:endParaRPr lang="uk-UA" dirty="0"/>
          </a:p>
        </p:txBody>
      </p:sp>
      <p:sp>
        <p:nvSpPr>
          <p:cNvPr id="3" name="Объект 2"/>
          <p:cNvSpPr>
            <a:spLocks noGrp="1"/>
          </p:cNvSpPr>
          <p:nvPr>
            <p:ph idx="1"/>
          </p:nvPr>
        </p:nvSpPr>
        <p:spPr>
          <a:xfrm>
            <a:off x="838200" y="1690688"/>
            <a:ext cx="10515600" cy="4351338"/>
          </a:xfrm>
        </p:spPr>
        <p:txBody>
          <a:bodyPr/>
          <a:lstStyle/>
          <a:p>
            <a:r>
              <a:rPr lang="ru-RU" dirty="0" err="1" smtClean="0">
                <a:solidFill>
                  <a:srgbClr val="FF0000"/>
                </a:solidFill>
              </a:rPr>
              <a:t>ілюзія</a:t>
            </a:r>
            <a:r>
              <a:rPr lang="ru-RU" dirty="0" smtClean="0">
                <a:solidFill>
                  <a:srgbClr val="FF0000"/>
                </a:solidFill>
              </a:rPr>
              <a:t> </a:t>
            </a:r>
            <a:r>
              <a:rPr lang="ru-RU" dirty="0" err="1" smtClean="0">
                <a:solidFill>
                  <a:srgbClr val="FF0000"/>
                </a:solidFill>
              </a:rPr>
              <a:t>вибору</a:t>
            </a:r>
            <a:endParaRPr lang="uk-UA" dirty="0" smtClean="0">
              <a:solidFill>
                <a:srgbClr val="FF0000"/>
              </a:solidFill>
            </a:endParaRPr>
          </a:p>
          <a:p>
            <a:pPr marL="0" indent="0">
              <a:buNone/>
            </a:pPr>
            <a:r>
              <a:rPr lang="ru-RU" dirty="0" smtClean="0"/>
              <a:t>«Я </a:t>
            </a:r>
            <a:r>
              <a:rPr lang="ru-RU" dirty="0" smtClean="0">
                <a:solidFill>
                  <a:srgbClr val="FF0000"/>
                </a:solidFill>
              </a:rPr>
              <a:t>твой личный</a:t>
            </a:r>
            <a:r>
              <a:rPr lang="ru-RU" dirty="0" smtClean="0"/>
              <a:t> советчик по суициду на этот на вечер. Поверь, я два раза была в больничке, и знаю как это делается.</a:t>
            </a:r>
          </a:p>
          <a:p>
            <a:pPr marL="0" indent="0">
              <a:buNone/>
            </a:pPr>
            <a:r>
              <a:rPr lang="ru-RU" dirty="0" smtClean="0">
                <a:solidFill>
                  <a:srgbClr val="FF0000"/>
                </a:solidFill>
              </a:rPr>
              <a:t>Если тебе интересно</a:t>
            </a:r>
            <a:r>
              <a:rPr lang="ru-RU" dirty="0" smtClean="0"/>
              <a:t> жить дальше, пришли мне 1. Если тебе интересно перейти к более интересной части программы пришли мне 0» </a:t>
            </a:r>
          </a:p>
          <a:p>
            <a:pPr marL="0" indent="0" algn="ctr">
              <a:buNone/>
            </a:pPr>
            <a:r>
              <a:rPr lang="ru-RU" b="1" dirty="0" err="1" smtClean="0">
                <a:solidFill>
                  <a:srgbClr val="FF0000"/>
                </a:solidFill>
              </a:rPr>
              <a:t>ілюзія</a:t>
            </a:r>
            <a:r>
              <a:rPr lang="ru-RU" b="1" dirty="0" smtClean="0">
                <a:solidFill>
                  <a:srgbClr val="FF0000"/>
                </a:solidFill>
              </a:rPr>
              <a:t> </a:t>
            </a:r>
            <a:r>
              <a:rPr lang="ru-RU" b="1" dirty="0" err="1" smtClean="0">
                <a:solidFill>
                  <a:srgbClr val="FF0000"/>
                </a:solidFill>
              </a:rPr>
              <a:t>особистої</a:t>
            </a:r>
            <a:r>
              <a:rPr lang="ru-RU" b="1" dirty="0" smtClean="0">
                <a:solidFill>
                  <a:srgbClr val="FF0000"/>
                </a:solidFill>
              </a:rPr>
              <a:t> </a:t>
            </a:r>
            <a:r>
              <a:rPr lang="ru-RU" b="1" dirty="0" err="1" smtClean="0">
                <a:solidFill>
                  <a:srgbClr val="FF0000"/>
                </a:solidFill>
              </a:rPr>
              <a:t>уваги</a:t>
            </a:r>
            <a:endParaRPr lang="uk-UA" b="1" dirty="0" smtClean="0">
              <a:solidFill>
                <a:srgbClr val="FF0000"/>
              </a:solidFill>
            </a:endParaRPr>
          </a:p>
          <a:p>
            <a:endParaRPr lang="uk-UA" dirty="0"/>
          </a:p>
        </p:txBody>
      </p:sp>
    </p:spTree>
    <p:extLst>
      <p:ext uri="{BB962C8B-B14F-4D97-AF65-F5344CB8AC3E}">
        <p14:creationId xmlns:p14="http://schemas.microsoft.com/office/powerpoint/2010/main" val="23514938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p:cNvPicPr>
          <p:nvPr>
            <p:ph idx="1"/>
          </p:nvPr>
        </p:nvPicPr>
        <p:blipFill>
          <a:blip r:embed="rId2"/>
          <a:stretch>
            <a:fillRect/>
          </a:stretch>
        </p:blipFill>
        <p:spPr>
          <a:xfrm>
            <a:off x="-133351" y="-1295400"/>
            <a:ext cx="17373601" cy="10153650"/>
          </a:xfrm>
          <a:prstGeom prst="rect">
            <a:avLst/>
          </a:prstGeom>
        </p:spPr>
      </p:pic>
    </p:spTree>
    <p:extLst>
      <p:ext uri="{BB962C8B-B14F-4D97-AF65-F5344CB8AC3E}">
        <p14:creationId xmlns:p14="http://schemas.microsoft.com/office/powerpoint/2010/main" val="109072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Чи розповсюджують медіа деструктивні моделі поведінки?</a:t>
            </a:r>
            <a:endParaRPr lang="uk-UA" dirty="0"/>
          </a:p>
        </p:txBody>
      </p:sp>
      <p:sp>
        <p:nvSpPr>
          <p:cNvPr id="3" name="Объект 2"/>
          <p:cNvSpPr>
            <a:spLocks noGrp="1"/>
          </p:cNvSpPr>
          <p:nvPr>
            <p:ph idx="1"/>
          </p:nvPr>
        </p:nvSpPr>
        <p:spPr/>
        <p:txBody>
          <a:bodyPr/>
          <a:lstStyle/>
          <a:p>
            <a:r>
              <a:rPr lang="uk-UA" b="1" dirty="0" err="1" smtClean="0"/>
              <a:t>Самогу́бство</a:t>
            </a:r>
            <a:r>
              <a:rPr lang="uk-UA" dirty="0"/>
              <a:t> (</a:t>
            </a:r>
            <a:r>
              <a:rPr lang="uk-UA" i="1" dirty="0"/>
              <a:t>суїцид</a:t>
            </a:r>
            <a:r>
              <a:rPr lang="uk-UA" dirty="0"/>
              <a:t>) — свідоме самостійне позбавлення </a:t>
            </a:r>
            <a:r>
              <a:rPr lang="uk-UA" dirty="0" smtClean="0"/>
              <a:t>себе життя, </a:t>
            </a:r>
            <a:r>
              <a:rPr lang="uk-UA" dirty="0"/>
              <a:t>спричинене своєю безпосередньою, умисною і бажаною дією.</a:t>
            </a:r>
            <a:r>
              <a:rPr lang="uk-UA" dirty="0" smtClean="0"/>
              <a:t> </a:t>
            </a:r>
          </a:p>
          <a:p>
            <a:r>
              <a:rPr lang="uk-UA" dirty="0" smtClean="0"/>
              <a:t>Деструктивна (руйнівна) поведінка, спрямована проти самого себе, з наміром завдання собі смерті. </a:t>
            </a:r>
          </a:p>
          <a:p>
            <a:endParaRPr lang="uk-UA" dirty="0"/>
          </a:p>
        </p:txBody>
      </p:sp>
    </p:spTree>
    <p:extLst>
      <p:ext uri="{BB962C8B-B14F-4D97-AF65-F5344CB8AC3E}">
        <p14:creationId xmlns:p14="http://schemas.microsoft.com/office/powerpoint/2010/main" val="2300107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Етапи маніпуляцій в смертельних </a:t>
            </a:r>
            <a:r>
              <a:rPr lang="uk-UA" dirty="0" err="1" smtClean="0"/>
              <a:t>квестах</a:t>
            </a:r>
            <a:endParaRPr lang="uk-UA" dirty="0"/>
          </a:p>
        </p:txBody>
      </p:sp>
      <p:sp>
        <p:nvSpPr>
          <p:cNvPr id="3" name="Объект 2"/>
          <p:cNvSpPr>
            <a:spLocks noGrp="1"/>
          </p:cNvSpPr>
          <p:nvPr>
            <p:ph idx="1"/>
          </p:nvPr>
        </p:nvSpPr>
        <p:spPr/>
        <p:txBody>
          <a:bodyPr/>
          <a:lstStyle/>
          <a:p>
            <a:r>
              <a:rPr lang="ru-RU" dirty="0" err="1" smtClean="0">
                <a:solidFill>
                  <a:srgbClr val="FF0000"/>
                </a:solidFill>
              </a:rPr>
              <a:t>ілюзія</a:t>
            </a:r>
            <a:r>
              <a:rPr lang="ru-RU" dirty="0" smtClean="0">
                <a:solidFill>
                  <a:srgbClr val="FF0000"/>
                </a:solidFill>
              </a:rPr>
              <a:t> </a:t>
            </a:r>
            <a:r>
              <a:rPr lang="ru-RU" dirty="0" err="1" smtClean="0">
                <a:solidFill>
                  <a:srgbClr val="FF0000"/>
                </a:solidFill>
              </a:rPr>
              <a:t>вибору</a:t>
            </a:r>
            <a:endParaRPr lang="ru-RU" dirty="0" smtClean="0">
              <a:solidFill>
                <a:srgbClr val="FF0000"/>
              </a:solidFill>
            </a:endParaRPr>
          </a:p>
          <a:p>
            <a:r>
              <a:rPr lang="ru-RU" dirty="0" err="1" smtClean="0">
                <a:solidFill>
                  <a:srgbClr val="FF0000"/>
                </a:solidFill>
              </a:rPr>
              <a:t>ілюзія</a:t>
            </a:r>
            <a:r>
              <a:rPr lang="ru-RU" dirty="0" smtClean="0">
                <a:solidFill>
                  <a:srgbClr val="FF0000"/>
                </a:solidFill>
              </a:rPr>
              <a:t> </a:t>
            </a:r>
            <a:r>
              <a:rPr lang="ru-RU" dirty="0" err="1" smtClean="0">
                <a:solidFill>
                  <a:srgbClr val="FF0000"/>
                </a:solidFill>
              </a:rPr>
              <a:t>особистої</a:t>
            </a:r>
            <a:r>
              <a:rPr lang="ru-RU" dirty="0" smtClean="0">
                <a:solidFill>
                  <a:srgbClr val="FF0000"/>
                </a:solidFill>
              </a:rPr>
              <a:t> </a:t>
            </a:r>
            <a:r>
              <a:rPr lang="ru-RU" dirty="0" err="1" smtClean="0">
                <a:solidFill>
                  <a:srgbClr val="FF0000"/>
                </a:solidFill>
              </a:rPr>
              <a:t>уваги</a:t>
            </a:r>
            <a:endParaRPr lang="uk-UA" dirty="0" smtClean="0">
              <a:solidFill>
                <a:srgbClr val="FF0000"/>
              </a:solidFill>
            </a:endParaRPr>
          </a:p>
          <a:p>
            <a:r>
              <a:rPr lang="uk-UA" dirty="0" smtClean="0"/>
              <a:t>Привабливий образ метафора (великий, багато, приєднуйся, наступна)  </a:t>
            </a:r>
          </a:p>
          <a:p>
            <a:pPr marL="0" indent="0" algn="ctr">
              <a:buNone/>
            </a:pPr>
            <a:r>
              <a:rPr lang="uk-UA" b="1" dirty="0" smtClean="0">
                <a:solidFill>
                  <a:srgbClr val="FF0000"/>
                </a:solidFill>
              </a:rPr>
              <a:t>ілюзія привабливості і популярності</a:t>
            </a:r>
          </a:p>
          <a:p>
            <a:pPr marL="0" indent="0">
              <a:buNone/>
            </a:pPr>
            <a:endParaRPr lang="uk-UA" dirty="0"/>
          </a:p>
        </p:txBody>
      </p:sp>
    </p:spTree>
    <p:extLst>
      <p:ext uri="{BB962C8B-B14F-4D97-AF65-F5344CB8AC3E}">
        <p14:creationId xmlns:p14="http://schemas.microsoft.com/office/powerpoint/2010/main" val="21862033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Етапи маніпуляцій в смертельних </a:t>
            </a:r>
            <a:r>
              <a:rPr lang="uk-UA" dirty="0" err="1" smtClean="0"/>
              <a:t>квестах</a:t>
            </a:r>
            <a:endParaRPr lang="uk-UA" dirty="0"/>
          </a:p>
        </p:txBody>
      </p:sp>
      <p:sp>
        <p:nvSpPr>
          <p:cNvPr id="3" name="Объект 2"/>
          <p:cNvSpPr>
            <a:spLocks noGrp="1"/>
          </p:cNvSpPr>
          <p:nvPr>
            <p:ph idx="1"/>
          </p:nvPr>
        </p:nvSpPr>
        <p:spPr/>
        <p:txBody>
          <a:bodyPr/>
          <a:lstStyle/>
          <a:p>
            <a:r>
              <a:rPr lang="ru-RU" dirty="0" err="1" smtClean="0">
                <a:solidFill>
                  <a:srgbClr val="FF0000"/>
                </a:solidFill>
              </a:rPr>
              <a:t>ілюзія</a:t>
            </a:r>
            <a:r>
              <a:rPr lang="ru-RU" dirty="0" smtClean="0">
                <a:solidFill>
                  <a:srgbClr val="FF0000"/>
                </a:solidFill>
              </a:rPr>
              <a:t> </a:t>
            </a:r>
            <a:r>
              <a:rPr lang="ru-RU" dirty="0" err="1" smtClean="0">
                <a:solidFill>
                  <a:srgbClr val="FF0000"/>
                </a:solidFill>
              </a:rPr>
              <a:t>вибору</a:t>
            </a:r>
            <a:endParaRPr lang="ru-RU" dirty="0" smtClean="0">
              <a:solidFill>
                <a:srgbClr val="FF0000"/>
              </a:solidFill>
            </a:endParaRPr>
          </a:p>
          <a:p>
            <a:r>
              <a:rPr lang="ru-RU" dirty="0" err="1" smtClean="0">
                <a:solidFill>
                  <a:srgbClr val="FF0000"/>
                </a:solidFill>
              </a:rPr>
              <a:t>ілюзія</a:t>
            </a:r>
            <a:r>
              <a:rPr lang="ru-RU" dirty="0" smtClean="0">
                <a:solidFill>
                  <a:srgbClr val="FF0000"/>
                </a:solidFill>
              </a:rPr>
              <a:t> </a:t>
            </a:r>
            <a:r>
              <a:rPr lang="ru-RU" dirty="0" err="1" smtClean="0">
                <a:solidFill>
                  <a:srgbClr val="FF0000"/>
                </a:solidFill>
              </a:rPr>
              <a:t>особистої</a:t>
            </a:r>
            <a:r>
              <a:rPr lang="ru-RU" dirty="0" smtClean="0">
                <a:solidFill>
                  <a:srgbClr val="FF0000"/>
                </a:solidFill>
              </a:rPr>
              <a:t> </a:t>
            </a:r>
            <a:r>
              <a:rPr lang="ru-RU" dirty="0" err="1" smtClean="0">
                <a:solidFill>
                  <a:srgbClr val="FF0000"/>
                </a:solidFill>
              </a:rPr>
              <a:t>уваги</a:t>
            </a:r>
            <a:endParaRPr lang="uk-UA" dirty="0" smtClean="0">
              <a:solidFill>
                <a:srgbClr val="FF0000"/>
              </a:solidFill>
            </a:endParaRPr>
          </a:p>
          <a:p>
            <a:r>
              <a:rPr lang="uk-UA" dirty="0" smtClean="0">
                <a:solidFill>
                  <a:srgbClr val="FF0000"/>
                </a:solidFill>
              </a:rPr>
              <a:t>ілюзія привабливості і популярності</a:t>
            </a:r>
          </a:p>
          <a:p>
            <a:r>
              <a:rPr lang="uk-UA" dirty="0" smtClean="0"/>
              <a:t>«Я </a:t>
            </a:r>
            <a:r>
              <a:rPr lang="uk-UA" dirty="0" err="1" smtClean="0"/>
              <a:t>помогу</a:t>
            </a:r>
            <a:r>
              <a:rPr lang="uk-UA" dirty="0" smtClean="0"/>
              <a:t> тебе» </a:t>
            </a:r>
            <a:r>
              <a:rPr lang="en-US" dirty="0" smtClean="0"/>
              <a:t>= </a:t>
            </a:r>
            <a:r>
              <a:rPr lang="uk-UA" dirty="0" smtClean="0"/>
              <a:t>«</a:t>
            </a:r>
            <a:r>
              <a:rPr lang="uk-UA" dirty="0" err="1" smtClean="0"/>
              <a:t>Только</a:t>
            </a:r>
            <a:r>
              <a:rPr lang="uk-UA" dirty="0" smtClean="0"/>
              <a:t> там </a:t>
            </a:r>
            <a:r>
              <a:rPr lang="uk-UA" dirty="0" err="1" smtClean="0"/>
              <a:t>меня</a:t>
            </a:r>
            <a:r>
              <a:rPr lang="uk-UA" dirty="0" smtClean="0"/>
              <a:t> </a:t>
            </a:r>
            <a:r>
              <a:rPr lang="uk-UA" dirty="0" err="1" smtClean="0"/>
              <a:t>ждут</a:t>
            </a:r>
            <a:r>
              <a:rPr lang="uk-UA" dirty="0" smtClean="0"/>
              <a:t>» (більше ніде ти не потрібен)</a:t>
            </a:r>
            <a:r>
              <a:rPr lang="en-US" dirty="0" smtClean="0"/>
              <a:t> </a:t>
            </a:r>
            <a:endParaRPr lang="uk-UA" dirty="0" smtClean="0"/>
          </a:p>
          <a:p>
            <a:pPr marL="0" indent="0" algn="ctr">
              <a:buNone/>
            </a:pPr>
            <a:r>
              <a:rPr lang="uk-UA" b="1" dirty="0" smtClean="0">
                <a:solidFill>
                  <a:srgbClr val="FF0000"/>
                </a:solidFill>
              </a:rPr>
              <a:t>ілюзія допомоги</a:t>
            </a:r>
          </a:p>
          <a:p>
            <a:endParaRPr lang="uk-UA" dirty="0"/>
          </a:p>
        </p:txBody>
      </p:sp>
    </p:spTree>
    <p:extLst>
      <p:ext uri="{BB962C8B-B14F-4D97-AF65-F5344CB8AC3E}">
        <p14:creationId xmlns:p14="http://schemas.microsoft.com/office/powerpoint/2010/main" val="1304241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Маніпуляції в смертельних </a:t>
            </a:r>
            <a:r>
              <a:rPr lang="uk-UA" dirty="0" err="1" smtClean="0"/>
              <a:t>квестах</a:t>
            </a:r>
            <a:endParaRPr lang="uk-UA" dirty="0"/>
          </a:p>
        </p:txBody>
      </p:sp>
      <p:pic>
        <p:nvPicPr>
          <p:cNvPr id="5" name="Объект 4"/>
          <p:cNvPicPr>
            <a:picLocks noGrp="1"/>
          </p:cNvPicPr>
          <p:nvPr>
            <p:ph idx="1"/>
          </p:nvPr>
        </p:nvPicPr>
        <p:blipFill>
          <a:blip r:embed="rId2"/>
          <a:stretch>
            <a:fillRect/>
          </a:stretch>
        </p:blipFill>
        <p:spPr>
          <a:xfrm>
            <a:off x="0" y="1690688"/>
            <a:ext cx="16944391" cy="6557573"/>
          </a:xfrm>
          <a:prstGeom prst="rect">
            <a:avLst/>
          </a:prstGeom>
        </p:spPr>
      </p:pic>
    </p:spTree>
    <p:extLst>
      <p:ext uri="{BB962C8B-B14F-4D97-AF65-F5344CB8AC3E}">
        <p14:creationId xmlns:p14="http://schemas.microsoft.com/office/powerpoint/2010/main" val="107761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Етапи маніпуляцій в смертельних </a:t>
            </a:r>
            <a:r>
              <a:rPr lang="uk-UA" dirty="0" err="1" smtClean="0"/>
              <a:t>квестах</a:t>
            </a:r>
            <a:endParaRPr lang="uk-UA" dirty="0"/>
          </a:p>
        </p:txBody>
      </p:sp>
      <p:sp>
        <p:nvSpPr>
          <p:cNvPr id="3" name="Объект 2"/>
          <p:cNvSpPr>
            <a:spLocks noGrp="1"/>
          </p:cNvSpPr>
          <p:nvPr>
            <p:ph idx="1"/>
          </p:nvPr>
        </p:nvSpPr>
        <p:spPr/>
        <p:txBody>
          <a:bodyPr/>
          <a:lstStyle/>
          <a:p>
            <a:r>
              <a:rPr lang="ru-RU" dirty="0" err="1" smtClean="0">
                <a:solidFill>
                  <a:srgbClr val="FF0000"/>
                </a:solidFill>
              </a:rPr>
              <a:t>ілюзія</a:t>
            </a:r>
            <a:r>
              <a:rPr lang="ru-RU" dirty="0" smtClean="0">
                <a:solidFill>
                  <a:srgbClr val="FF0000"/>
                </a:solidFill>
              </a:rPr>
              <a:t> </a:t>
            </a:r>
            <a:r>
              <a:rPr lang="ru-RU" dirty="0" err="1" smtClean="0">
                <a:solidFill>
                  <a:srgbClr val="FF0000"/>
                </a:solidFill>
              </a:rPr>
              <a:t>вибору</a:t>
            </a:r>
            <a:endParaRPr lang="ru-RU" dirty="0" smtClean="0">
              <a:solidFill>
                <a:srgbClr val="FF0000"/>
              </a:solidFill>
            </a:endParaRPr>
          </a:p>
          <a:p>
            <a:r>
              <a:rPr lang="ru-RU" dirty="0" err="1" smtClean="0">
                <a:solidFill>
                  <a:srgbClr val="FF0000"/>
                </a:solidFill>
              </a:rPr>
              <a:t>ілюзія</a:t>
            </a:r>
            <a:r>
              <a:rPr lang="ru-RU" dirty="0" smtClean="0">
                <a:solidFill>
                  <a:srgbClr val="FF0000"/>
                </a:solidFill>
              </a:rPr>
              <a:t> </a:t>
            </a:r>
            <a:r>
              <a:rPr lang="ru-RU" dirty="0" err="1" smtClean="0">
                <a:solidFill>
                  <a:srgbClr val="FF0000"/>
                </a:solidFill>
              </a:rPr>
              <a:t>особистої</a:t>
            </a:r>
            <a:r>
              <a:rPr lang="ru-RU" dirty="0" smtClean="0">
                <a:solidFill>
                  <a:srgbClr val="FF0000"/>
                </a:solidFill>
              </a:rPr>
              <a:t> </a:t>
            </a:r>
            <a:r>
              <a:rPr lang="ru-RU" dirty="0" err="1" smtClean="0">
                <a:solidFill>
                  <a:srgbClr val="FF0000"/>
                </a:solidFill>
              </a:rPr>
              <a:t>уваги</a:t>
            </a:r>
            <a:endParaRPr lang="uk-UA" dirty="0" smtClean="0">
              <a:solidFill>
                <a:srgbClr val="FF0000"/>
              </a:solidFill>
            </a:endParaRPr>
          </a:p>
          <a:p>
            <a:r>
              <a:rPr lang="uk-UA" dirty="0" smtClean="0">
                <a:solidFill>
                  <a:srgbClr val="FF0000"/>
                </a:solidFill>
              </a:rPr>
              <a:t>ілюзія привабливості і популярності</a:t>
            </a:r>
          </a:p>
          <a:p>
            <a:r>
              <a:rPr lang="uk-UA" dirty="0" smtClean="0">
                <a:solidFill>
                  <a:srgbClr val="FF0000"/>
                </a:solidFill>
              </a:rPr>
              <a:t>Ілюзія допомоги</a:t>
            </a:r>
          </a:p>
          <a:p>
            <a:r>
              <a:rPr lang="uk-UA" dirty="0" smtClean="0"/>
              <a:t>«</a:t>
            </a:r>
            <a:r>
              <a:rPr lang="uk-UA" dirty="0" err="1" smtClean="0"/>
              <a:t>Разбуди</a:t>
            </a:r>
            <a:r>
              <a:rPr lang="uk-UA" dirty="0" smtClean="0"/>
              <a:t> </a:t>
            </a:r>
            <a:r>
              <a:rPr lang="uk-UA" dirty="0" err="1" smtClean="0"/>
              <a:t>меня</a:t>
            </a:r>
            <a:r>
              <a:rPr lang="uk-UA" dirty="0" smtClean="0"/>
              <a:t> в 4:20</a:t>
            </a:r>
            <a:r>
              <a:rPr lang="ru-RU" dirty="0" smtClean="0"/>
              <a:t>» Нарисуй кита  </a:t>
            </a:r>
          </a:p>
          <a:p>
            <a:pPr marL="0" indent="0" algn="ctr">
              <a:buNone/>
            </a:pPr>
            <a:r>
              <a:rPr lang="ru-RU" b="1" dirty="0" err="1" smtClean="0">
                <a:solidFill>
                  <a:srgbClr val="FF0000"/>
                </a:solidFill>
              </a:rPr>
              <a:t>руйнування</a:t>
            </a:r>
            <a:r>
              <a:rPr lang="ru-RU" b="1" dirty="0" smtClean="0">
                <a:solidFill>
                  <a:srgbClr val="FF0000"/>
                </a:solidFill>
              </a:rPr>
              <a:t> </a:t>
            </a:r>
            <a:r>
              <a:rPr lang="ru-RU" b="1" dirty="0" err="1" smtClean="0">
                <a:solidFill>
                  <a:srgbClr val="FF0000"/>
                </a:solidFill>
              </a:rPr>
              <a:t>звичок</a:t>
            </a:r>
            <a:endParaRPr lang="ru-RU" b="1" dirty="0" smtClean="0">
              <a:solidFill>
                <a:srgbClr val="FF0000"/>
              </a:solidFill>
            </a:endParaRPr>
          </a:p>
          <a:p>
            <a:endParaRPr lang="uk-UA" dirty="0"/>
          </a:p>
        </p:txBody>
      </p:sp>
    </p:spTree>
    <p:extLst>
      <p:ext uri="{BB962C8B-B14F-4D97-AF65-F5344CB8AC3E}">
        <p14:creationId xmlns:p14="http://schemas.microsoft.com/office/powerpoint/2010/main" val="1982980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Етапи маніпуляцій в смертельних </a:t>
            </a:r>
            <a:r>
              <a:rPr lang="uk-UA" dirty="0" err="1" smtClean="0"/>
              <a:t>квестах</a:t>
            </a:r>
            <a:endParaRPr lang="uk-UA" dirty="0"/>
          </a:p>
        </p:txBody>
      </p:sp>
      <p:sp>
        <p:nvSpPr>
          <p:cNvPr id="3" name="Объект 2"/>
          <p:cNvSpPr>
            <a:spLocks noGrp="1"/>
          </p:cNvSpPr>
          <p:nvPr>
            <p:ph idx="1"/>
          </p:nvPr>
        </p:nvSpPr>
        <p:spPr/>
        <p:txBody>
          <a:bodyPr/>
          <a:lstStyle/>
          <a:p>
            <a:r>
              <a:rPr lang="ru-RU" dirty="0" err="1" smtClean="0">
                <a:solidFill>
                  <a:srgbClr val="FF0000"/>
                </a:solidFill>
              </a:rPr>
              <a:t>ілюзія</a:t>
            </a:r>
            <a:r>
              <a:rPr lang="ru-RU" dirty="0" smtClean="0">
                <a:solidFill>
                  <a:srgbClr val="FF0000"/>
                </a:solidFill>
              </a:rPr>
              <a:t> </a:t>
            </a:r>
            <a:r>
              <a:rPr lang="ru-RU" dirty="0" err="1" smtClean="0">
                <a:solidFill>
                  <a:srgbClr val="FF0000"/>
                </a:solidFill>
              </a:rPr>
              <a:t>вибору</a:t>
            </a:r>
            <a:r>
              <a:rPr lang="ru-RU" dirty="0" smtClean="0">
                <a:solidFill>
                  <a:srgbClr val="FF0000"/>
                </a:solidFill>
              </a:rPr>
              <a:t> і </a:t>
            </a:r>
            <a:r>
              <a:rPr lang="ru-RU" dirty="0" err="1" smtClean="0">
                <a:solidFill>
                  <a:srgbClr val="FF0000"/>
                </a:solidFill>
              </a:rPr>
              <a:t>особистої</a:t>
            </a:r>
            <a:r>
              <a:rPr lang="ru-RU" dirty="0" smtClean="0">
                <a:solidFill>
                  <a:srgbClr val="FF0000"/>
                </a:solidFill>
              </a:rPr>
              <a:t> </a:t>
            </a:r>
            <a:r>
              <a:rPr lang="ru-RU" dirty="0" err="1" smtClean="0">
                <a:solidFill>
                  <a:srgbClr val="FF0000"/>
                </a:solidFill>
              </a:rPr>
              <a:t>уваги</a:t>
            </a:r>
            <a:endParaRPr lang="uk-UA" dirty="0" smtClean="0">
              <a:solidFill>
                <a:srgbClr val="FF0000"/>
              </a:solidFill>
            </a:endParaRPr>
          </a:p>
          <a:p>
            <a:r>
              <a:rPr lang="uk-UA" dirty="0" smtClean="0">
                <a:solidFill>
                  <a:srgbClr val="FF0000"/>
                </a:solidFill>
              </a:rPr>
              <a:t>ілюзія привабливості і популярності</a:t>
            </a:r>
          </a:p>
          <a:p>
            <a:r>
              <a:rPr lang="uk-UA" dirty="0" smtClean="0">
                <a:solidFill>
                  <a:srgbClr val="FF0000"/>
                </a:solidFill>
              </a:rPr>
              <a:t>ілюзія допомоги</a:t>
            </a:r>
          </a:p>
          <a:p>
            <a:r>
              <a:rPr lang="uk-UA" dirty="0" smtClean="0">
                <a:solidFill>
                  <a:srgbClr val="FF0000"/>
                </a:solidFill>
              </a:rPr>
              <a:t>Руйнування звичок</a:t>
            </a:r>
          </a:p>
          <a:p>
            <a:r>
              <a:rPr lang="uk-UA" dirty="0" smtClean="0"/>
              <a:t>«В</a:t>
            </a:r>
            <a:r>
              <a:rPr lang="ru-RU" dirty="0" err="1" smtClean="0"/>
              <a:t>ыбери</a:t>
            </a:r>
            <a:r>
              <a:rPr lang="ru-RU" dirty="0" smtClean="0"/>
              <a:t> любимую вещь и уничтожь ее» </a:t>
            </a:r>
          </a:p>
          <a:p>
            <a:pPr marL="0" indent="0" algn="ctr">
              <a:buNone/>
            </a:pPr>
            <a:r>
              <a:rPr lang="ru-RU" b="1" dirty="0" err="1" smtClean="0">
                <a:solidFill>
                  <a:srgbClr val="FF0000"/>
                </a:solidFill>
              </a:rPr>
              <a:t>руйнування</a:t>
            </a:r>
            <a:r>
              <a:rPr lang="ru-RU" b="1" dirty="0" smtClean="0">
                <a:solidFill>
                  <a:srgbClr val="FF0000"/>
                </a:solidFill>
              </a:rPr>
              <a:t> </a:t>
            </a:r>
            <a:r>
              <a:rPr lang="ru-RU" b="1" dirty="0" err="1" smtClean="0">
                <a:solidFill>
                  <a:srgbClr val="FF0000"/>
                </a:solidFill>
              </a:rPr>
              <a:t>прив’язаностей</a:t>
            </a:r>
            <a:endParaRPr lang="ru-RU" b="1" dirty="0" smtClean="0">
              <a:solidFill>
                <a:srgbClr val="FF0000"/>
              </a:solidFill>
            </a:endParaRPr>
          </a:p>
          <a:p>
            <a:endParaRPr lang="uk-UA" dirty="0"/>
          </a:p>
        </p:txBody>
      </p:sp>
    </p:spTree>
    <p:extLst>
      <p:ext uri="{BB962C8B-B14F-4D97-AF65-F5344CB8AC3E}">
        <p14:creationId xmlns:p14="http://schemas.microsoft.com/office/powerpoint/2010/main" val="6308242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uk-UA" dirty="0"/>
          </a:p>
        </p:txBody>
      </p:sp>
      <p:pic>
        <p:nvPicPr>
          <p:cNvPr id="4" name="Объект 3"/>
          <p:cNvPicPr>
            <a:picLocks noGrp="1"/>
          </p:cNvPicPr>
          <p:nvPr>
            <p:ph idx="1"/>
          </p:nvPr>
        </p:nvPicPr>
        <p:blipFill>
          <a:blip r:embed="rId2"/>
          <a:stretch>
            <a:fillRect/>
          </a:stretch>
        </p:blipFill>
        <p:spPr>
          <a:xfrm>
            <a:off x="-209550" y="-152400"/>
            <a:ext cx="17259299" cy="8667749"/>
          </a:xfrm>
          <a:prstGeom prst="rect">
            <a:avLst/>
          </a:prstGeom>
        </p:spPr>
      </p:pic>
    </p:spTree>
    <p:extLst>
      <p:ext uri="{BB962C8B-B14F-4D97-AF65-F5344CB8AC3E}">
        <p14:creationId xmlns:p14="http://schemas.microsoft.com/office/powerpoint/2010/main" val="41919898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uk-UA" dirty="0"/>
          </a:p>
        </p:txBody>
      </p:sp>
      <p:pic>
        <p:nvPicPr>
          <p:cNvPr id="4" name="Объект 3"/>
          <p:cNvPicPr>
            <a:picLocks noGrp="1"/>
          </p:cNvPicPr>
          <p:nvPr>
            <p:ph idx="1"/>
          </p:nvPr>
        </p:nvPicPr>
        <p:blipFill>
          <a:blip r:embed="rId2"/>
          <a:stretch>
            <a:fillRect/>
          </a:stretch>
        </p:blipFill>
        <p:spPr>
          <a:xfrm>
            <a:off x="0" y="0"/>
            <a:ext cx="17049749" cy="7486649"/>
          </a:xfrm>
          <a:prstGeom prst="rect">
            <a:avLst/>
          </a:prstGeom>
        </p:spPr>
      </p:pic>
    </p:spTree>
    <p:extLst>
      <p:ext uri="{BB962C8B-B14F-4D97-AF65-F5344CB8AC3E}">
        <p14:creationId xmlns:p14="http://schemas.microsoft.com/office/powerpoint/2010/main" val="15091622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Етапи маніпуляцій в смертельних </a:t>
            </a:r>
            <a:r>
              <a:rPr lang="uk-UA" dirty="0" err="1" smtClean="0"/>
              <a:t>квестах</a:t>
            </a:r>
            <a:endParaRPr lang="uk-UA" dirty="0"/>
          </a:p>
        </p:txBody>
      </p:sp>
      <p:sp>
        <p:nvSpPr>
          <p:cNvPr id="3" name="Объект 2"/>
          <p:cNvSpPr>
            <a:spLocks noGrp="1"/>
          </p:cNvSpPr>
          <p:nvPr>
            <p:ph idx="1"/>
          </p:nvPr>
        </p:nvSpPr>
        <p:spPr/>
        <p:txBody>
          <a:bodyPr/>
          <a:lstStyle/>
          <a:p>
            <a:r>
              <a:rPr lang="ru-RU" dirty="0" err="1" smtClean="0">
                <a:solidFill>
                  <a:srgbClr val="FF0000"/>
                </a:solidFill>
              </a:rPr>
              <a:t>ілюзія</a:t>
            </a:r>
            <a:r>
              <a:rPr lang="ru-RU" dirty="0" smtClean="0">
                <a:solidFill>
                  <a:srgbClr val="FF0000"/>
                </a:solidFill>
              </a:rPr>
              <a:t> </a:t>
            </a:r>
            <a:r>
              <a:rPr lang="ru-RU" dirty="0" err="1" smtClean="0">
                <a:solidFill>
                  <a:srgbClr val="FF0000"/>
                </a:solidFill>
              </a:rPr>
              <a:t>вибору</a:t>
            </a:r>
            <a:r>
              <a:rPr lang="ru-RU" dirty="0" smtClean="0">
                <a:solidFill>
                  <a:srgbClr val="FF0000"/>
                </a:solidFill>
              </a:rPr>
              <a:t> і </a:t>
            </a:r>
            <a:r>
              <a:rPr lang="ru-RU" dirty="0" err="1" smtClean="0">
                <a:solidFill>
                  <a:srgbClr val="FF0000"/>
                </a:solidFill>
              </a:rPr>
              <a:t>особистої</a:t>
            </a:r>
            <a:r>
              <a:rPr lang="ru-RU" dirty="0" smtClean="0">
                <a:solidFill>
                  <a:srgbClr val="FF0000"/>
                </a:solidFill>
              </a:rPr>
              <a:t> </a:t>
            </a:r>
            <a:r>
              <a:rPr lang="ru-RU" dirty="0" err="1" smtClean="0">
                <a:solidFill>
                  <a:srgbClr val="FF0000"/>
                </a:solidFill>
              </a:rPr>
              <a:t>уваги</a:t>
            </a:r>
            <a:endParaRPr lang="uk-UA" dirty="0" smtClean="0">
              <a:solidFill>
                <a:srgbClr val="FF0000"/>
              </a:solidFill>
            </a:endParaRPr>
          </a:p>
          <a:p>
            <a:r>
              <a:rPr lang="uk-UA" dirty="0" smtClean="0">
                <a:solidFill>
                  <a:srgbClr val="FF0000"/>
                </a:solidFill>
              </a:rPr>
              <a:t>ілюзія привабливості і популярності</a:t>
            </a:r>
          </a:p>
          <a:p>
            <a:r>
              <a:rPr lang="uk-UA" dirty="0" smtClean="0">
                <a:solidFill>
                  <a:srgbClr val="FF0000"/>
                </a:solidFill>
              </a:rPr>
              <a:t>ілюзія допомоги</a:t>
            </a:r>
          </a:p>
          <a:p>
            <a:r>
              <a:rPr lang="uk-UA" dirty="0" smtClean="0">
                <a:solidFill>
                  <a:srgbClr val="FF0000"/>
                </a:solidFill>
              </a:rPr>
              <a:t>Руйнування звичок</a:t>
            </a:r>
          </a:p>
          <a:p>
            <a:r>
              <a:rPr lang="ru-RU" dirty="0" err="1" smtClean="0">
                <a:solidFill>
                  <a:srgbClr val="FF0000"/>
                </a:solidFill>
              </a:rPr>
              <a:t>руйнування</a:t>
            </a:r>
            <a:r>
              <a:rPr lang="ru-RU" dirty="0" smtClean="0">
                <a:solidFill>
                  <a:srgbClr val="FF0000"/>
                </a:solidFill>
              </a:rPr>
              <a:t> </a:t>
            </a:r>
            <a:r>
              <a:rPr lang="ru-RU" dirty="0" err="1" smtClean="0">
                <a:solidFill>
                  <a:srgbClr val="FF0000"/>
                </a:solidFill>
              </a:rPr>
              <a:t>прив’язаностей</a:t>
            </a:r>
            <a:endParaRPr lang="ru-RU" dirty="0" smtClean="0">
              <a:solidFill>
                <a:srgbClr val="FF0000"/>
              </a:solidFill>
            </a:endParaRPr>
          </a:p>
          <a:p>
            <a:r>
              <a:rPr lang="ru-RU" dirty="0" err="1" smtClean="0"/>
              <a:t>Завдання</a:t>
            </a:r>
            <a:r>
              <a:rPr lang="ru-RU" dirty="0" smtClean="0"/>
              <a:t> на </a:t>
            </a:r>
            <a:r>
              <a:rPr lang="ru-RU" dirty="0" err="1" smtClean="0"/>
              <a:t>самопошкодження</a:t>
            </a:r>
            <a:r>
              <a:rPr lang="ru-RU" dirty="0" smtClean="0"/>
              <a:t> </a:t>
            </a:r>
          </a:p>
          <a:p>
            <a:pPr marL="0" indent="0" algn="ctr">
              <a:buNone/>
            </a:pPr>
            <a:r>
              <a:rPr lang="ru-RU" b="1" dirty="0" err="1" smtClean="0">
                <a:solidFill>
                  <a:srgbClr val="FF0000"/>
                </a:solidFill>
              </a:rPr>
              <a:t>руйнування</a:t>
            </a:r>
            <a:r>
              <a:rPr lang="ru-RU" b="1" dirty="0" smtClean="0">
                <a:solidFill>
                  <a:srgbClr val="FF0000"/>
                </a:solidFill>
              </a:rPr>
              <a:t> </a:t>
            </a:r>
            <a:r>
              <a:rPr lang="ru-RU" b="1" dirty="0" err="1" smtClean="0">
                <a:solidFill>
                  <a:srgbClr val="FF0000"/>
                </a:solidFill>
              </a:rPr>
              <a:t>самозахисту</a:t>
            </a:r>
            <a:endParaRPr lang="ru-RU" b="1" dirty="0" smtClean="0">
              <a:solidFill>
                <a:srgbClr val="FF0000"/>
              </a:solidFill>
            </a:endParaRPr>
          </a:p>
          <a:p>
            <a:endParaRPr lang="uk-UA" dirty="0"/>
          </a:p>
        </p:txBody>
      </p:sp>
    </p:spTree>
    <p:extLst>
      <p:ext uri="{BB962C8B-B14F-4D97-AF65-F5344CB8AC3E}">
        <p14:creationId xmlns:p14="http://schemas.microsoft.com/office/powerpoint/2010/main" val="396268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uk-UA" dirty="0"/>
          </a:p>
        </p:txBody>
      </p:sp>
      <p:sp>
        <p:nvSpPr>
          <p:cNvPr id="3" name="Объект 2"/>
          <p:cNvSpPr>
            <a:spLocks noGrp="1"/>
          </p:cNvSpPr>
          <p:nvPr>
            <p:ph idx="1"/>
          </p:nvPr>
        </p:nvSpPr>
        <p:spPr/>
        <p:txBody>
          <a:bodyPr/>
          <a:lstStyle/>
          <a:p>
            <a:pPr marL="0" indent="0" algn="ctr">
              <a:buNone/>
            </a:pPr>
            <a:r>
              <a:rPr lang="ru-RU" dirty="0"/>
              <a:t>«Если не продолжишь игру, умрешь ты и твоя семья» </a:t>
            </a:r>
          </a:p>
          <a:p>
            <a:endParaRPr lang="uk-UA" dirty="0"/>
          </a:p>
        </p:txBody>
      </p:sp>
    </p:spTree>
    <p:extLst>
      <p:ext uri="{BB962C8B-B14F-4D97-AF65-F5344CB8AC3E}">
        <p14:creationId xmlns:p14="http://schemas.microsoft.com/office/powerpoint/2010/main" val="27957550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Етапи маніпуляцій в смертельних </a:t>
            </a:r>
            <a:r>
              <a:rPr lang="uk-UA" dirty="0" err="1" smtClean="0"/>
              <a:t>квестах</a:t>
            </a:r>
            <a:endParaRPr lang="uk-UA" dirty="0"/>
          </a:p>
        </p:txBody>
      </p:sp>
      <p:sp>
        <p:nvSpPr>
          <p:cNvPr id="3" name="Объект 2"/>
          <p:cNvSpPr>
            <a:spLocks noGrp="1"/>
          </p:cNvSpPr>
          <p:nvPr>
            <p:ph idx="1"/>
          </p:nvPr>
        </p:nvSpPr>
        <p:spPr/>
        <p:txBody>
          <a:bodyPr>
            <a:normAutofit/>
          </a:bodyPr>
          <a:lstStyle/>
          <a:p>
            <a:r>
              <a:rPr lang="ru-RU" dirty="0" err="1" smtClean="0">
                <a:solidFill>
                  <a:srgbClr val="FF0000"/>
                </a:solidFill>
              </a:rPr>
              <a:t>ілюзія</a:t>
            </a:r>
            <a:r>
              <a:rPr lang="ru-RU" dirty="0" smtClean="0">
                <a:solidFill>
                  <a:srgbClr val="FF0000"/>
                </a:solidFill>
              </a:rPr>
              <a:t> </a:t>
            </a:r>
            <a:r>
              <a:rPr lang="ru-RU" dirty="0" err="1" smtClean="0">
                <a:solidFill>
                  <a:srgbClr val="FF0000"/>
                </a:solidFill>
              </a:rPr>
              <a:t>вибору</a:t>
            </a:r>
            <a:r>
              <a:rPr lang="ru-RU" dirty="0" smtClean="0">
                <a:solidFill>
                  <a:srgbClr val="FF0000"/>
                </a:solidFill>
              </a:rPr>
              <a:t> і </a:t>
            </a:r>
            <a:r>
              <a:rPr lang="ru-RU" dirty="0" err="1" smtClean="0">
                <a:solidFill>
                  <a:srgbClr val="FF0000"/>
                </a:solidFill>
              </a:rPr>
              <a:t>особистої</a:t>
            </a:r>
            <a:r>
              <a:rPr lang="ru-RU" dirty="0" smtClean="0">
                <a:solidFill>
                  <a:srgbClr val="FF0000"/>
                </a:solidFill>
              </a:rPr>
              <a:t> </a:t>
            </a:r>
            <a:r>
              <a:rPr lang="ru-RU" dirty="0" err="1" smtClean="0">
                <a:solidFill>
                  <a:srgbClr val="FF0000"/>
                </a:solidFill>
              </a:rPr>
              <a:t>уваги</a:t>
            </a:r>
            <a:endParaRPr lang="uk-UA" dirty="0" smtClean="0">
              <a:solidFill>
                <a:srgbClr val="FF0000"/>
              </a:solidFill>
            </a:endParaRPr>
          </a:p>
          <a:p>
            <a:r>
              <a:rPr lang="uk-UA" dirty="0" smtClean="0">
                <a:solidFill>
                  <a:srgbClr val="FF0000"/>
                </a:solidFill>
              </a:rPr>
              <a:t>ілюзія привабливості і популярності</a:t>
            </a:r>
          </a:p>
          <a:p>
            <a:r>
              <a:rPr lang="uk-UA" dirty="0" smtClean="0">
                <a:solidFill>
                  <a:srgbClr val="FF0000"/>
                </a:solidFill>
              </a:rPr>
              <a:t>ілюзія допомоги</a:t>
            </a:r>
          </a:p>
          <a:p>
            <a:r>
              <a:rPr lang="uk-UA" dirty="0" smtClean="0">
                <a:solidFill>
                  <a:srgbClr val="FF0000"/>
                </a:solidFill>
              </a:rPr>
              <a:t>Руйнування звичок</a:t>
            </a:r>
          </a:p>
          <a:p>
            <a:r>
              <a:rPr lang="ru-RU" dirty="0" err="1" smtClean="0">
                <a:solidFill>
                  <a:srgbClr val="FF0000"/>
                </a:solidFill>
              </a:rPr>
              <a:t>руйнування</a:t>
            </a:r>
            <a:r>
              <a:rPr lang="ru-RU" dirty="0" smtClean="0">
                <a:solidFill>
                  <a:srgbClr val="FF0000"/>
                </a:solidFill>
              </a:rPr>
              <a:t> </a:t>
            </a:r>
            <a:r>
              <a:rPr lang="ru-RU" dirty="0" err="1" smtClean="0">
                <a:solidFill>
                  <a:srgbClr val="FF0000"/>
                </a:solidFill>
              </a:rPr>
              <a:t>прив’язаностей</a:t>
            </a:r>
            <a:endParaRPr lang="ru-RU" dirty="0">
              <a:solidFill>
                <a:srgbClr val="FF0000"/>
              </a:solidFill>
            </a:endParaRPr>
          </a:p>
          <a:p>
            <a:r>
              <a:rPr lang="ru-RU" dirty="0" err="1" smtClean="0">
                <a:solidFill>
                  <a:srgbClr val="FF0000"/>
                </a:solidFill>
              </a:rPr>
              <a:t>руйнування</a:t>
            </a:r>
            <a:r>
              <a:rPr lang="ru-RU" dirty="0" smtClean="0">
                <a:solidFill>
                  <a:srgbClr val="FF0000"/>
                </a:solidFill>
              </a:rPr>
              <a:t> </a:t>
            </a:r>
            <a:r>
              <a:rPr lang="ru-RU" dirty="0" err="1" smtClean="0">
                <a:solidFill>
                  <a:srgbClr val="FF0000"/>
                </a:solidFill>
              </a:rPr>
              <a:t>самозахисту</a:t>
            </a:r>
            <a:endParaRPr lang="ru-RU" dirty="0" smtClean="0">
              <a:solidFill>
                <a:srgbClr val="FF0000"/>
              </a:solidFill>
            </a:endParaRPr>
          </a:p>
          <a:p>
            <a:r>
              <a:rPr lang="ru-RU" dirty="0" smtClean="0"/>
              <a:t>«Если не продолжишь игру, умрешь ты и твоя семья» </a:t>
            </a:r>
          </a:p>
          <a:p>
            <a:pPr marL="0" indent="0" algn="ctr">
              <a:buNone/>
            </a:pPr>
            <a:r>
              <a:rPr lang="ru-RU" b="1" dirty="0" err="1" smtClean="0">
                <a:solidFill>
                  <a:srgbClr val="FF0000"/>
                </a:solidFill>
              </a:rPr>
              <a:t>залякування</a:t>
            </a:r>
            <a:endParaRPr lang="ru-RU" b="1" dirty="0" smtClean="0">
              <a:solidFill>
                <a:srgbClr val="FF0000"/>
              </a:solidFill>
            </a:endParaRPr>
          </a:p>
          <a:p>
            <a:endParaRPr lang="uk-UA" dirty="0"/>
          </a:p>
        </p:txBody>
      </p:sp>
    </p:spTree>
    <p:extLst>
      <p:ext uri="{BB962C8B-B14F-4D97-AF65-F5344CB8AC3E}">
        <p14:creationId xmlns:p14="http://schemas.microsoft.com/office/powerpoint/2010/main" val="3400338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FF0000"/>
                </a:solidFill>
              </a:rPr>
              <a:t>Змістові блоки роботи</a:t>
            </a:r>
            <a:endParaRPr lang="uk-UA" dirty="0">
              <a:solidFill>
                <a:srgbClr val="FF0000"/>
              </a:solidFill>
            </a:endParaRPr>
          </a:p>
        </p:txBody>
      </p:sp>
      <p:sp>
        <p:nvSpPr>
          <p:cNvPr id="3" name="Объект 2"/>
          <p:cNvSpPr>
            <a:spLocks noGrp="1"/>
          </p:cNvSpPr>
          <p:nvPr>
            <p:ph idx="1"/>
          </p:nvPr>
        </p:nvSpPr>
        <p:spPr/>
        <p:txBody>
          <a:bodyPr/>
          <a:lstStyle/>
          <a:p>
            <a:r>
              <a:rPr lang="uk-UA" dirty="0" smtClean="0"/>
              <a:t>Індивідуальна траєкторія мотивації</a:t>
            </a:r>
          </a:p>
          <a:p>
            <a:r>
              <a:rPr lang="uk-UA" dirty="0" smtClean="0"/>
              <a:t>Спільна самоперевірка знань</a:t>
            </a:r>
          </a:p>
          <a:p>
            <a:r>
              <a:rPr lang="uk-UA" dirty="0" smtClean="0"/>
              <a:t>Аналіз маніпуляцій у смертельних </a:t>
            </a:r>
            <a:r>
              <a:rPr lang="uk-UA" dirty="0" err="1" smtClean="0"/>
              <a:t>квестах</a:t>
            </a:r>
            <a:endParaRPr lang="uk-UA" dirty="0" smtClean="0"/>
          </a:p>
          <a:p>
            <a:r>
              <a:rPr lang="uk-UA" dirty="0" smtClean="0"/>
              <a:t>Психологічні механізми протистояння</a:t>
            </a:r>
          </a:p>
          <a:p>
            <a:r>
              <a:rPr lang="uk-UA" dirty="0" smtClean="0"/>
              <a:t>Аналіз порушень у регулюванні медіа і що робити</a:t>
            </a:r>
          </a:p>
          <a:p>
            <a:endParaRPr lang="uk-UA" dirty="0" smtClean="0"/>
          </a:p>
          <a:p>
            <a:endParaRPr lang="uk-UA" dirty="0"/>
          </a:p>
        </p:txBody>
      </p:sp>
    </p:spTree>
    <p:extLst>
      <p:ext uri="{BB962C8B-B14F-4D97-AF65-F5344CB8AC3E}">
        <p14:creationId xmlns:p14="http://schemas.microsoft.com/office/powerpoint/2010/main" val="25790012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uk-UA" dirty="0"/>
          </a:p>
        </p:txBody>
      </p:sp>
      <p:pic>
        <p:nvPicPr>
          <p:cNvPr id="4" name="Объект 3"/>
          <p:cNvPicPr>
            <a:picLocks noGrp="1"/>
          </p:cNvPicPr>
          <p:nvPr>
            <p:ph idx="1"/>
          </p:nvPr>
        </p:nvPicPr>
        <p:blipFill>
          <a:blip r:embed="rId2"/>
          <a:stretch>
            <a:fillRect/>
          </a:stretch>
        </p:blipFill>
        <p:spPr>
          <a:xfrm>
            <a:off x="0" y="0"/>
            <a:ext cx="17240250" cy="9867900"/>
          </a:xfrm>
          <a:prstGeom prst="rect">
            <a:avLst/>
          </a:prstGeom>
        </p:spPr>
      </p:pic>
    </p:spTree>
    <p:extLst>
      <p:ext uri="{BB962C8B-B14F-4D97-AF65-F5344CB8AC3E}">
        <p14:creationId xmlns:p14="http://schemas.microsoft.com/office/powerpoint/2010/main" val="323263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Етапи </a:t>
            </a:r>
            <a:r>
              <a:rPr lang="uk-UA" dirty="0" smtClean="0">
                <a:solidFill>
                  <a:srgbClr val="FF0000"/>
                </a:solidFill>
              </a:rPr>
              <a:t>маніпуляцій</a:t>
            </a:r>
            <a:r>
              <a:rPr lang="uk-UA" dirty="0" smtClean="0"/>
              <a:t> в смертельних </a:t>
            </a:r>
            <a:r>
              <a:rPr lang="uk-UA" dirty="0" err="1" smtClean="0"/>
              <a:t>квестах</a:t>
            </a:r>
            <a:endParaRPr lang="uk-UA" dirty="0"/>
          </a:p>
        </p:txBody>
      </p:sp>
      <p:sp>
        <p:nvSpPr>
          <p:cNvPr id="3" name="Объект 2"/>
          <p:cNvSpPr>
            <a:spLocks noGrp="1"/>
          </p:cNvSpPr>
          <p:nvPr>
            <p:ph idx="1"/>
          </p:nvPr>
        </p:nvSpPr>
        <p:spPr/>
        <p:txBody>
          <a:bodyPr>
            <a:normAutofit fontScale="92500" lnSpcReduction="20000"/>
          </a:bodyPr>
          <a:lstStyle/>
          <a:p>
            <a:pPr marL="514350" indent="-514350">
              <a:buFont typeface="+mj-lt"/>
              <a:buAutoNum type="arabicPeriod"/>
            </a:pPr>
            <a:r>
              <a:rPr lang="ru-RU" dirty="0" smtClean="0"/>
              <a:t>«Если хочешь жить, напиши 1. Если хочешь перейти к самой интересной части игры – напиши 0» </a:t>
            </a:r>
            <a:r>
              <a:rPr lang="ru-RU" dirty="0" err="1" smtClean="0">
                <a:solidFill>
                  <a:srgbClr val="FF0000"/>
                </a:solidFill>
              </a:rPr>
              <a:t>ілюзія</a:t>
            </a:r>
            <a:r>
              <a:rPr lang="ru-RU" dirty="0" smtClean="0">
                <a:solidFill>
                  <a:srgbClr val="FF0000"/>
                </a:solidFill>
              </a:rPr>
              <a:t> </a:t>
            </a:r>
            <a:r>
              <a:rPr lang="ru-RU" dirty="0" err="1" smtClean="0">
                <a:solidFill>
                  <a:srgbClr val="FF0000"/>
                </a:solidFill>
              </a:rPr>
              <a:t>вибору</a:t>
            </a:r>
            <a:endParaRPr lang="ru-RU" dirty="0" smtClean="0">
              <a:solidFill>
                <a:srgbClr val="FF0000"/>
              </a:solidFill>
            </a:endParaRPr>
          </a:p>
          <a:p>
            <a:pPr marL="514350" indent="-514350">
              <a:buFont typeface="+mj-lt"/>
              <a:buAutoNum type="arabicPeriod"/>
            </a:pPr>
            <a:r>
              <a:rPr lang="ru-RU" dirty="0" smtClean="0"/>
              <a:t>Я твой личный советчик по суициду на этот на вечер. Поверь..» </a:t>
            </a:r>
            <a:r>
              <a:rPr lang="ru-RU" dirty="0" err="1" smtClean="0">
                <a:solidFill>
                  <a:srgbClr val="FF0000"/>
                </a:solidFill>
              </a:rPr>
              <a:t>ілюзія</a:t>
            </a:r>
            <a:r>
              <a:rPr lang="ru-RU" dirty="0" smtClean="0">
                <a:solidFill>
                  <a:srgbClr val="FF0000"/>
                </a:solidFill>
              </a:rPr>
              <a:t> </a:t>
            </a:r>
            <a:r>
              <a:rPr lang="ru-RU" dirty="0" err="1" smtClean="0">
                <a:solidFill>
                  <a:srgbClr val="FF0000"/>
                </a:solidFill>
              </a:rPr>
              <a:t>особистої</a:t>
            </a:r>
            <a:r>
              <a:rPr lang="ru-RU" dirty="0" smtClean="0">
                <a:solidFill>
                  <a:srgbClr val="FF0000"/>
                </a:solidFill>
              </a:rPr>
              <a:t> </a:t>
            </a:r>
            <a:r>
              <a:rPr lang="ru-RU" dirty="0" err="1" smtClean="0">
                <a:solidFill>
                  <a:srgbClr val="FF0000"/>
                </a:solidFill>
              </a:rPr>
              <a:t>уваги</a:t>
            </a:r>
            <a:endParaRPr lang="uk-UA" dirty="0" smtClean="0">
              <a:solidFill>
                <a:srgbClr val="FF0000"/>
              </a:solidFill>
            </a:endParaRPr>
          </a:p>
          <a:p>
            <a:pPr marL="514350" indent="-514350">
              <a:buFont typeface="+mj-lt"/>
              <a:buAutoNum type="arabicPeriod"/>
            </a:pPr>
            <a:r>
              <a:rPr lang="uk-UA" dirty="0" smtClean="0"/>
              <a:t>Привабливий образ метафора – </a:t>
            </a:r>
            <a:r>
              <a:rPr lang="uk-UA" dirty="0" smtClean="0">
                <a:solidFill>
                  <a:srgbClr val="FF0000"/>
                </a:solidFill>
              </a:rPr>
              <a:t>ілюзія привабливості і популярності</a:t>
            </a:r>
          </a:p>
          <a:p>
            <a:pPr marL="514350" indent="-514350">
              <a:buFont typeface="+mj-lt"/>
              <a:buAutoNum type="arabicPeriod"/>
            </a:pPr>
            <a:r>
              <a:rPr lang="uk-UA" dirty="0" smtClean="0"/>
              <a:t>«Я </a:t>
            </a:r>
            <a:r>
              <a:rPr lang="uk-UA" dirty="0" err="1" smtClean="0"/>
              <a:t>помогу</a:t>
            </a:r>
            <a:r>
              <a:rPr lang="uk-UA" dirty="0" smtClean="0"/>
              <a:t> тебе» </a:t>
            </a:r>
            <a:r>
              <a:rPr lang="en-US" dirty="0" smtClean="0"/>
              <a:t>= </a:t>
            </a:r>
            <a:r>
              <a:rPr lang="uk-UA" dirty="0" smtClean="0"/>
              <a:t>«</a:t>
            </a:r>
            <a:r>
              <a:rPr lang="uk-UA" dirty="0" err="1" smtClean="0"/>
              <a:t>Только</a:t>
            </a:r>
            <a:r>
              <a:rPr lang="uk-UA" dirty="0" smtClean="0"/>
              <a:t> там </a:t>
            </a:r>
            <a:r>
              <a:rPr lang="uk-UA" dirty="0" err="1" smtClean="0"/>
              <a:t>меня</a:t>
            </a:r>
            <a:r>
              <a:rPr lang="uk-UA" dirty="0" smtClean="0"/>
              <a:t> </a:t>
            </a:r>
            <a:r>
              <a:rPr lang="uk-UA" dirty="0" err="1" smtClean="0"/>
              <a:t>ждут</a:t>
            </a:r>
            <a:r>
              <a:rPr lang="uk-UA" dirty="0" smtClean="0"/>
              <a:t>»</a:t>
            </a:r>
            <a:r>
              <a:rPr lang="en-US" dirty="0" smtClean="0"/>
              <a:t> </a:t>
            </a:r>
            <a:r>
              <a:rPr lang="uk-UA" dirty="0" smtClean="0">
                <a:solidFill>
                  <a:srgbClr val="FF0000"/>
                </a:solidFill>
              </a:rPr>
              <a:t>ілюзія допомоги</a:t>
            </a:r>
          </a:p>
          <a:p>
            <a:pPr marL="514350" indent="-514350">
              <a:buFont typeface="+mj-lt"/>
              <a:buAutoNum type="arabicPeriod"/>
            </a:pPr>
            <a:r>
              <a:rPr lang="uk-UA" dirty="0" smtClean="0"/>
              <a:t>«</a:t>
            </a:r>
            <a:r>
              <a:rPr lang="uk-UA" dirty="0" err="1" smtClean="0"/>
              <a:t>Разбуди</a:t>
            </a:r>
            <a:r>
              <a:rPr lang="uk-UA" dirty="0" smtClean="0"/>
              <a:t> </a:t>
            </a:r>
            <a:r>
              <a:rPr lang="uk-UA" dirty="0" err="1" smtClean="0"/>
              <a:t>меня</a:t>
            </a:r>
            <a:r>
              <a:rPr lang="uk-UA" dirty="0" smtClean="0"/>
              <a:t> в 4:20</a:t>
            </a:r>
            <a:r>
              <a:rPr lang="ru-RU" dirty="0" smtClean="0"/>
              <a:t>» </a:t>
            </a:r>
            <a:r>
              <a:rPr lang="ru-RU" dirty="0" err="1" smtClean="0">
                <a:solidFill>
                  <a:srgbClr val="FF0000"/>
                </a:solidFill>
              </a:rPr>
              <a:t>руйнування</a:t>
            </a:r>
            <a:r>
              <a:rPr lang="ru-RU" dirty="0" smtClean="0">
                <a:solidFill>
                  <a:srgbClr val="FF0000"/>
                </a:solidFill>
              </a:rPr>
              <a:t> </a:t>
            </a:r>
            <a:r>
              <a:rPr lang="ru-RU" dirty="0" err="1" smtClean="0">
                <a:solidFill>
                  <a:srgbClr val="FF0000"/>
                </a:solidFill>
              </a:rPr>
              <a:t>звичок</a:t>
            </a:r>
            <a:endParaRPr lang="ru-RU" dirty="0" smtClean="0">
              <a:solidFill>
                <a:srgbClr val="FF0000"/>
              </a:solidFill>
            </a:endParaRPr>
          </a:p>
          <a:p>
            <a:pPr marL="514350" indent="-514350">
              <a:buFont typeface="+mj-lt"/>
              <a:buAutoNum type="arabicPeriod"/>
            </a:pPr>
            <a:r>
              <a:rPr lang="uk-UA" dirty="0" smtClean="0"/>
              <a:t>«В</a:t>
            </a:r>
            <a:r>
              <a:rPr lang="ru-RU" dirty="0" err="1" smtClean="0"/>
              <a:t>ыбери</a:t>
            </a:r>
            <a:r>
              <a:rPr lang="ru-RU" dirty="0" smtClean="0"/>
              <a:t> любимую вещь и уничтожь ее» </a:t>
            </a:r>
            <a:r>
              <a:rPr lang="ru-RU" dirty="0" err="1" smtClean="0">
                <a:solidFill>
                  <a:srgbClr val="FF0000"/>
                </a:solidFill>
              </a:rPr>
              <a:t>руйнування</a:t>
            </a:r>
            <a:r>
              <a:rPr lang="ru-RU" dirty="0" smtClean="0">
                <a:solidFill>
                  <a:srgbClr val="FF0000"/>
                </a:solidFill>
              </a:rPr>
              <a:t> </a:t>
            </a:r>
            <a:r>
              <a:rPr lang="ru-RU" dirty="0" err="1" smtClean="0">
                <a:solidFill>
                  <a:srgbClr val="FF0000"/>
                </a:solidFill>
              </a:rPr>
              <a:t>прив’язаностей</a:t>
            </a:r>
            <a:endParaRPr lang="ru-RU" dirty="0" smtClean="0">
              <a:solidFill>
                <a:srgbClr val="FF0000"/>
              </a:solidFill>
            </a:endParaRPr>
          </a:p>
          <a:p>
            <a:pPr marL="514350" indent="-514350">
              <a:buFont typeface="+mj-lt"/>
              <a:buAutoNum type="arabicPeriod"/>
            </a:pPr>
            <a:r>
              <a:rPr lang="ru-RU" dirty="0" err="1" smtClean="0"/>
              <a:t>Завдання</a:t>
            </a:r>
            <a:r>
              <a:rPr lang="ru-RU" dirty="0" smtClean="0"/>
              <a:t> на </a:t>
            </a:r>
            <a:r>
              <a:rPr lang="ru-RU" dirty="0" err="1" smtClean="0"/>
              <a:t>самопошкодження</a:t>
            </a:r>
            <a:r>
              <a:rPr lang="ru-RU" dirty="0" smtClean="0"/>
              <a:t> </a:t>
            </a:r>
            <a:r>
              <a:rPr lang="ru-RU" dirty="0" err="1" smtClean="0">
                <a:solidFill>
                  <a:srgbClr val="FF0000"/>
                </a:solidFill>
              </a:rPr>
              <a:t>руйнування</a:t>
            </a:r>
            <a:r>
              <a:rPr lang="ru-RU" dirty="0" smtClean="0">
                <a:solidFill>
                  <a:srgbClr val="FF0000"/>
                </a:solidFill>
              </a:rPr>
              <a:t> </a:t>
            </a:r>
            <a:r>
              <a:rPr lang="ru-RU" dirty="0" err="1" smtClean="0">
                <a:solidFill>
                  <a:srgbClr val="FF0000"/>
                </a:solidFill>
              </a:rPr>
              <a:t>самозахисту</a:t>
            </a:r>
            <a:endParaRPr lang="ru-RU" dirty="0" smtClean="0">
              <a:solidFill>
                <a:srgbClr val="FF0000"/>
              </a:solidFill>
            </a:endParaRPr>
          </a:p>
          <a:p>
            <a:pPr marL="514350" indent="-514350">
              <a:buFont typeface="+mj-lt"/>
              <a:buAutoNum type="arabicPeriod"/>
            </a:pPr>
            <a:r>
              <a:rPr lang="ru-RU" dirty="0" smtClean="0"/>
              <a:t>«Если не продолжишь игру, умрешь ты и твоя семья» </a:t>
            </a:r>
            <a:r>
              <a:rPr lang="ru-RU" dirty="0" err="1" smtClean="0">
                <a:solidFill>
                  <a:srgbClr val="FF0000"/>
                </a:solidFill>
              </a:rPr>
              <a:t>залякування</a:t>
            </a:r>
            <a:endParaRPr lang="ru-RU" dirty="0" smtClean="0">
              <a:solidFill>
                <a:srgbClr val="FF0000"/>
              </a:solidFill>
            </a:endParaRPr>
          </a:p>
          <a:p>
            <a:pPr marL="514350" indent="-514350">
              <a:buFont typeface="+mj-lt"/>
              <a:buAutoNum type="arabicPeriod"/>
            </a:pPr>
            <a:r>
              <a:rPr lang="ru-RU" dirty="0" smtClean="0"/>
              <a:t>«Осталось 4 дня» </a:t>
            </a:r>
            <a:r>
              <a:rPr lang="ru-RU" dirty="0" err="1" smtClean="0">
                <a:solidFill>
                  <a:srgbClr val="FF0000"/>
                </a:solidFill>
              </a:rPr>
              <a:t>звуження</a:t>
            </a:r>
            <a:r>
              <a:rPr lang="ru-RU" dirty="0" smtClean="0">
                <a:solidFill>
                  <a:srgbClr val="FF0000"/>
                </a:solidFill>
              </a:rPr>
              <a:t> </a:t>
            </a:r>
            <a:r>
              <a:rPr lang="ru-RU" dirty="0" err="1" smtClean="0">
                <a:solidFill>
                  <a:srgbClr val="FF0000"/>
                </a:solidFill>
              </a:rPr>
              <a:t>свідомості</a:t>
            </a:r>
            <a:endParaRPr lang="ru-RU" dirty="0" smtClean="0"/>
          </a:p>
          <a:p>
            <a:endParaRPr lang="uk-UA" dirty="0"/>
          </a:p>
        </p:txBody>
      </p:sp>
    </p:spTree>
    <p:extLst>
      <p:ext uri="{BB962C8B-B14F-4D97-AF65-F5344CB8AC3E}">
        <p14:creationId xmlns:p14="http://schemas.microsoft.com/office/powerpoint/2010/main" val="37743056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Етапи маніпуляцій в смертельних </a:t>
            </a:r>
            <a:r>
              <a:rPr lang="uk-UA" dirty="0" err="1" smtClean="0"/>
              <a:t>квестах</a:t>
            </a:r>
            <a:endParaRPr lang="uk-UA" dirty="0"/>
          </a:p>
        </p:txBody>
      </p:sp>
      <p:sp>
        <p:nvSpPr>
          <p:cNvPr id="3" name="Объект 2"/>
          <p:cNvSpPr>
            <a:spLocks noGrp="1"/>
          </p:cNvSpPr>
          <p:nvPr>
            <p:ph idx="1"/>
          </p:nvPr>
        </p:nvSpPr>
        <p:spPr/>
        <p:txBody>
          <a:bodyPr>
            <a:normAutofit lnSpcReduction="10000"/>
          </a:bodyPr>
          <a:lstStyle/>
          <a:p>
            <a:pPr marL="514350" indent="-514350">
              <a:buFont typeface="+mj-lt"/>
              <a:buAutoNum type="arabicPeriod"/>
            </a:pPr>
            <a:r>
              <a:rPr lang="ru-RU" dirty="0" err="1" smtClean="0">
                <a:solidFill>
                  <a:srgbClr val="FF0000"/>
                </a:solidFill>
              </a:rPr>
              <a:t>ілюзія</a:t>
            </a:r>
            <a:r>
              <a:rPr lang="ru-RU" dirty="0" smtClean="0">
                <a:solidFill>
                  <a:srgbClr val="FF0000"/>
                </a:solidFill>
              </a:rPr>
              <a:t> </a:t>
            </a:r>
            <a:r>
              <a:rPr lang="ru-RU" dirty="0" err="1" smtClean="0">
                <a:solidFill>
                  <a:srgbClr val="FF0000"/>
                </a:solidFill>
              </a:rPr>
              <a:t>вибору</a:t>
            </a:r>
            <a:endParaRPr lang="ru-RU" dirty="0" smtClean="0">
              <a:solidFill>
                <a:srgbClr val="FF0000"/>
              </a:solidFill>
            </a:endParaRPr>
          </a:p>
          <a:p>
            <a:pPr marL="0" indent="0">
              <a:buNone/>
            </a:pPr>
            <a:r>
              <a:rPr lang="ru-RU" dirty="0" smtClean="0">
                <a:solidFill>
                  <a:srgbClr val="FF0000"/>
                </a:solidFill>
              </a:rPr>
              <a:t>            </a:t>
            </a:r>
            <a:r>
              <a:rPr lang="ru-RU" dirty="0" err="1" smtClean="0">
                <a:solidFill>
                  <a:srgbClr val="FF0000"/>
                </a:solidFill>
              </a:rPr>
              <a:t>особистої</a:t>
            </a:r>
            <a:r>
              <a:rPr lang="ru-RU" dirty="0" smtClean="0">
                <a:solidFill>
                  <a:srgbClr val="FF0000"/>
                </a:solidFill>
              </a:rPr>
              <a:t> </a:t>
            </a:r>
            <a:r>
              <a:rPr lang="ru-RU" dirty="0" err="1" smtClean="0">
                <a:solidFill>
                  <a:srgbClr val="FF0000"/>
                </a:solidFill>
              </a:rPr>
              <a:t>уваги</a:t>
            </a:r>
            <a:endParaRPr lang="uk-UA" dirty="0" smtClean="0">
              <a:solidFill>
                <a:srgbClr val="FF0000"/>
              </a:solidFill>
            </a:endParaRPr>
          </a:p>
          <a:p>
            <a:pPr marL="0" indent="0">
              <a:buNone/>
            </a:pPr>
            <a:r>
              <a:rPr lang="uk-UA" dirty="0" smtClean="0">
                <a:solidFill>
                  <a:srgbClr val="FF0000"/>
                </a:solidFill>
              </a:rPr>
              <a:t>            популярності</a:t>
            </a:r>
          </a:p>
          <a:p>
            <a:pPr marL="0" indent="0">
              <a:buNone/>
            </a:pPr>
            <a:r>
              <a:rPr lang="uk-UA" dirty="0" smtClean="0">
                <a:solidFill>
                  <a:srgbClr val="FF0000"/>
                </a:solidFill>
              </a:rPr>
              <a:t>            допомоги</a:t>
            </a:r>
          </a:p>
          <a:p>
            <a:pPr marL="0" indent="0">
              <a:buNone/>
            </a:pPr>
            <a:r>
              <a:rPr lang="ru-RU" dirty="0" smtClean="0">
                <a:solidFill>
                  <a:srgbClr val="FF0000"/>
                </a:solidFill>
              </a:rPr>
              <a:t>2. </a:t>
            </a:r>
            <a:r>
              <a:rPr lang="ru-RU" dirty="0" err="1" smtClean="0">
                <a:solidFill>
                  <a:srgbClr val="FF0000"/>
                </a:solidFill>
              </a:rPr>
              <a:t>руйнування</a:t>
            </a:r>
            <a:r>
              <a:rPr lang="ru-RU" dirty="0" smtClean="0">
                <a:solidFill>
                  <a:srgbClr val="FF0000"/>
                </a:solidFill>
              </a:rPr>
              <a:t> </a:t>
            </a:r>
            <a:r>
              <a:rPr lang="ru-RU" dirty="0" err="1" smtClean="0">
                <a:solidFill>
                  <a:srgbClr val="FF0000"/>
                </a:solidFill>
              </a:rPr>
              <a:t>звичок</a:t>
            </a:r>
            <a:endParaRPr lang="ru-RU" dirty="0" smtClean="0">
              <a:solidFill>
                <a:srgbClr val="FF0000"/>
              </a:solidFill>
            </a:endParaRPr>
          </a:p>
          <a:p>
            <a:pPr marL="0" indent="0">
              <a:buNone/>
            </a:pPr>
            <a:r>
              <a:rPr lang="ru-RU" dirty="0">
                <a:solidFill>
                  <a:srgbClr val="FF0000"/>
                </a:solidFill>
              </a:rPr>
              <a:t> </a:t>
            </a:r>
            <a:r>
              <a:rPr lang="ru-RU" dirty="0" smtClean="0">
                <a:solidFill>
                  <a:srgbClr val="FF0000"/>
                </a:solidFill>
              </a:rPr>
              <a:t>                          </a:t>
            </a:r>
            <a:r>
              <a:rPr lang="ru-RU" dirty="0" err="1" smtClean="0">
                <a:solidFill>
                  <a:srgbClr val="FF0000"/>
                </a:solidFill>
              </a:rPr>
              <a:t>прив’язаностей</a:t>
            </a:r>
            <a:endParaRPr lang="ru-RU" dirty="0" smtClean="0">
              <a:solidFill>
                <a:srgbClr val="FF0000"/>
              </a:solidFill>
            </a:endParaRPr>
          </a:p>
          <a:p>
            <a:pPr marL="0" indent="0">
              <a:buNone/>
            </a:pPr>
            <a:r>
              <a:rPr lang="ru-RU" dirty="0" smtClean="0">
                <a:solidFill>
                  <a:srgbClr val="FF0000"/>
                </a:solidFill>
              </a:rPr>
              <a:t>                           </a:t>
            </a:r>
            <a:r>
              <a:rPr lang="ru-RU" dirty="0" err="1" smtClean="0">
                <a:solidFill>
                  <a:srgbClr val="FF0000"/>
                </a:solidFill>
              </a:rPr>
              <a:t>самозахисту</a:t>
            </a:r>
            <a:endParaRPr lang="ru-RU" dirty="0" smtClean="0">
              <a:solidFill>
                <a:srgbClr val="FF0000"/>
              </a:solidFill>
            </a:endParaRPr>
          </a:p>
          <a:p>
            <a:pPr marL="0" indent="0">
              <a:buNone/>
            </a:pPr>
            <a:r>
              <a:rPr lang="ru-RU" dirty="0" smtClean="0">
                <a:solidFill>
                  <a:srgbClr val="FF0000"/>
                </a:solidFill>
              </a:rPr>
              <a:t>3. </a:t>
            </a:r>
            <a:r>
              <a:rPr lang="ru-RU" dirty="0" err="1" smtClean="0">
                <a:solidFill>
                  <a:srgbClr val="FF0000"/>
                </a:solidFill>
              </a:rPr>
              <a:t>залякування</a:t>
            </a:r>
            <a:endParaRPr lang="ru-RU" dirty="0" smtClean="0">
              <a:solidFill>
                <a:srgbClr val="FF0000"/>
              </a:solidFill>
            </a:endParaRPr>
          </a:p>
          <a:p>
            <a:pPr marL="0" indent="0">
              <a:buNone/>
            </a:pPr>
            <a:r>
              <a:rPr lang="ru-RU" dirty="0" smtClean="0">
                <a:solidFill>
                  <a:srgbClr val="FF0000"/>
                </a:solidFill>
              </a:rPr>
              <a:t>4. </a:t>
            </a:r>
            <a:r>
              <a:rPr lang="ru-RU" dirty="0" err="1" smtClean="0">
                <a:solidFill>
                  <a:srgbClr val="FF0000"/>
                </a:solidFill>
              </a:rPr>
              <a:t>звуження</a:t>
            </a:r>
            <a:r>
              <a:rPr lang="ru-RU" dirty="0" smtClean="0">
                <a:solidFill>
                  <a:srgbClr val="FF0000"/>
                </a:solidFill>
              </a:rPr>
              <a:t> </a:t>
            </a:r>
            <a:r>
              <a:rPr lang="ru-RU" dirty="0" err="1" smtClean="0">
                <a:solidFill>
                  <a:srgbClr val="FF0000"/>
                </a:solidFill>
              </a:rPr>
              <a:t>свідомості</a:t>
            </a:r>
            <a:endParaRPr lang="ru-RU" dirty="0" smtClean="0"/>
          </a:p>
          <a:p>
            <a:endParaRPr lang="uk-UA" dirty="0"/>
          </a:p>
        </p:txBody>
      </p:sp>
    </p:spTree>
    <p:extLst>
      <p:ext uri="{BB962C8B-B14F-4D97-AF65-F5344CB8AC3E}">
        <p14:creationId xmlns:p14="http://schemas.microsoft.com/office/powerpoint/2010/main" val="5033906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Етапи маніпуляцій в смертельних </a:t>
            </a:r>
            <a:r>
              <a:rPr lang="uk-UA" dirty="0" err="1" smtClean="0"/>
              <a:t>квестах</a:t>
            </a:r>
            <a:endParaRPr lang="uk-UA" dirty="0"/>
          </a:p>
        </p:txBody>
      </p:sp>
      <p:sp>
        <p:nvSpPr>
          <p:cNvPr id="3" name="Объект 2"/>
          <p:cNvSpPr>
            <a:spLocks noGrp="1"/>
          </p:cNvSpPr>
          <p:nvPr>
            <p:ph sz="half" idx="1"/>
          </p:nvPr>
        </p:nvSpPr>
        <p:spPr/>
        <p:txBody>
          <a:bodyPr>
            <a:normAutofit lnSpcReduction="10000"/>
          </a:bodyPr>
          <a:lstStyle/>
          <a:p>
            <a:pPr marL="514350" indent="-514350">
              <a:buFont typeface="+mj-lt"/>
              <a:buAutoNum type="arabicPeriod"/>
            </a:pPr>
            <a:r>
              <a:rPr lang="ru-RU" dirty="0" err="1" smtClean="0">
                <a:solidFill>
                  <a:srgbClr val="FF0000"/>
                </a:solidFill>
              </a:rPr>
              <a:t>ілюзія</a:t>
            </a:r>
            <a:r>
              <a:rPr lang="ru-RU" dirty="0" smtClean="0">
                <a:solidFill>
                  <a:srgbClr val="FF0000"/>
                </a:solidFill>
              </a:rPr>
              <a:t> </a:t>
            </a:r>
            <a:r>
              <a:rPr lang="ru-RU" dirty="0" err="1" smtClean="0">
                <a:solidFill>
                  <a:srgbClr val="FF0000"/>
                </a:solidFill>
              </a:rPr>
              <a:t>вибору</a:t>
            </a:r>
            <a:endParaRPr lang="ru-RU" dirty="0" smtClean="0">
              <a:solidFill>
                <a:srgbClr val="FF0000"/>
              </a:solidFill>
            </a:endParaRPr>
          </a:p>
          <a:p>
            <a:pPr marL="0" indent="0">
              <a:buNone/>
            </a:pPr>
            <a:r>
              <a:rPr lang="ru-RU" dirty="0" smtClean="0">
                <a:solidFill>
                  <a:srgbClr val="FF0000"/>
                </a:solidFill>
              </a:rPr>
              <a:t>            </a:t>
            </a:r>
            <a:r>
              <a:rPr lang="ru-RU" dirty="0" err="1" smtClean="0">
                <a:solidFill>
                  <a:srgbClr val="FF0000"/>
                </a:solidFill>
              </a:rPr>
              <a:t>особистої</a:t>
            </a:r>
            <a:r>
              <a:rPr lang="ru-RU" dirty="0" smtClean="0">
                <a:solidFill>
                  <a:srgbClr val="FF0000"/>
                </a:solidFill>
              </a:rPr>
              <a:t> </a:t>
            </a:r>
            <a:r>
              <a:rPr lang="ru-RU" dirty="0" err="1" smtClean="0">
                <a:solidFill>
                  <a:srgbClr val="FF0000"/>
                </a:solidFill>
              </a:rPr>
              <a:t>уваги</a:t>
            </a:r>
            <a:endParaRPr lang="uk-UA" dirty="0" smtClean="0">
              <a:solidFill>
                <a:srgbClr val="FF0000"/>
              </a:solidFill>
            </a:endParaRPr>
          </a:p>
          <a:p>
            <a:pPr marL="0" indent="0">
              <a:buNone/>
            </a:pPr>
            <a:r>
              <a:rPr lang="uk-UA" dirty="0" smtClean="0">
                <a:solidFill>
                  <a:srgbClr val="FF0000"/>
                </a:solidFill>
              </a:rPr>
              <a:t>            популярності</a:t>
            </a:r>
          </a:p>
          <a:p>
            <a:pPr marL="0" indent="0">
              <a:buNone/>
            </a:pPr>
            <a:r>
              <a:rPr lang="uk-UA" dirty="0" smtClean="0">
                <a:solidFill>
                  <a:srgbClr val="FF0000"/>
                </a:solidFill>
              </a:rPr>
              <a:t>            допомоги</a:t>
            </a:r>
          </a:p>
          <a:p>
            <a:pPr marL="0" indent="0">
              <a:buNone/>
            </a:pPr>
            <a:r>
              <a:rPr lang="ru-RU" dirty="0" smtClean="0">
                <a:solidFill>
                  <a:srgbClr val="FF0000"/>
                </a:solidFill>
              </a:rPr>
              <a:t>2. </a:t>
            </a:r>
            <a:r>
              <a:rPr lang="ru-RU" dirty="0" err="1" smtClean="0">
                <a:solidFill>
                  <a:srgbClr val="FF0000"/>
                </a:solidFill>
              </a:rPr>
              <a:t>руйнування</a:t>
            </a:r>
            <a:r>
              <a:rPr lang="ru-RU" dirty="0" smtClean="0">
                <a:solidFill>
                  <a:srgbClr val="FF0000"/>
                </a:solidFill>
              </a:rPr>
              <a:t> </a:t>
            </a:r>
            <a:r>
              <a:rPr lang="ru-RU" dirty="0" err="1" smtClean="0">
                <a:solidFill>
                  <a:srgbClr val="FF0000"/>
                </a:solidFill>
              </a:rPr>
              <a:t>звичок</a:t>
            </a:r>
            <a:endParaRPr lang="ru-RU" dirty="0" smtClean="0">
              <a:solidFill>
                <a:srgbClr val="FF0000"/>
              </a:solidFill>
            </a:endParaRPr>
          </a:p>
          <a:p>
            <a:pPr marL="0" indent="0">
              <a:buNone/>
            </a:pPr>
            <a:r>
              <a:rPr lang="ru-RU" dirty="0">
                <a:solidFill>
                  <a:srgbClr val="FF0000"/>
                </a:solidFill>
              </a:rPr>
              <a:t> </a:t>
            </a:r>
            <a:r>
              <a:rPr lang="ru-RU" dirty="0" smtClean="0">
                <a:solidFill>
                  <a:srgbClr val="FF0000"/>
                </a:solidFill>
              </a:rPr>
              <a:t>                          </a:t>
            </a:r>
            <a:r>
              <a:rPr lang="ru-RU" dirty="0" err="1" smtClean="0">
                <a:solidFill>
                  <a:srgbClr val="FF0000"/>
                </a:solidFill>
              </a:rPr>
              <a:t>прив’язаностей</a:t>
            </a:r>
            <a:endParaRPr lang="ru-RU" dirty="0" smtClean="0">
              <a:solidFill>
                <a:srgbClr val="FF0000"/>
              </a:solidFill>
            </a:endParaRPr>
          </a:p>
          <a:p>
            <a:pPr marL="0" indent="0">
              <a:buNone/>
            </a:pPr>
            <a:r>
              <a:rPr lang="ru-RU" dirty="0" smtClean="0">
                <a:solidFill>
                  <a:srgbClr val="FF0000"/>
                </a:solidFill>
              </a:rPr>
              <a:t>                           </a:t>
            </a:r>
            <a:r>
              <a:rPr lang="ru-RU" dirty="0" err="1" smtClean="0">
                <a:solidFill>
                  <a:srgbClr val="FF0000"/>
                </a:solidFill>
              </a:rPr>
              <a:t>самозахисту</a:t>
            </a:r>
            <a:endParaRPr lang="ru-RU" dirty="0" smtClean="0">
              <a:solidFill>
                <a:srgbClr val="FF0000"/>
              </a:solidFill>
            </a:endParaRPr>
          </a:p>
          <a:p>
            <a:pPr marL="0" indent="0">
              <a:buNone/>
            </a:pPr>
            <a:r>
              <a:rPr lang="ru-RU" dirty="0" smtClean="0">
                <a:solidFill>
                  <a:srgbClr val="FF0000"/>
                </a:solidFill>
              </a:rPr>
              <a:t>3. </a:t>
            </a:r>
            <a:r>
              <a:rPr lang="ru-RU" dirty="0" err="1" smtClean="0">
                <a:solidFill>
                  <a:srgbClr val="FF0000"/>
                </a:solidFill>
              </a:rPr>
              <a:t>залякування</a:t>
            </a:r>
            <a:endParaRPr lang="ru-RU" dirty="0" smtClean="0">
              <a:solidFill>
                <a:srgbClr val="FF0000"/>
              </a:solidFill>
            </a:endParaRPr>
          </a:p>
          <a:p>
            <a:pPr marL="0" indent="0">
              <a:buNone/>
            </a:pPr>
            <a:r>
              <a:rPr lang="ru-RU" dirty="0" smtClean="0">
                <a:solidFill>
                  <a:srgbClr val="FF0000"/>
                </a:solidFill>
              </a:rPr>
              <a:t>4. </a:t>
            </a:r>
            <a:r>
              <a:rPr lang="ru-RU" dirty="0" err="1" smtClean="0">
                <a:solidFill>
                  <a:srgbClr val="FF0000"/>
                </a:solidFill>
              </a:rPr>
              <a:t>звуження</a:t>
            </a:r>
            <a:r>
              <a:rPr lang="ru-RU" dirty="0" smtClean="0">
                <a:solidFill>
                  <a:srgbClr val="FF0000"/>
                </a:solidFill>
              </a:rPr>
              <a:t> </a:t>
            </a:r>
            <a:r>
              <a:rPr lang="ru-RU" dirty="0" err="1" smtClean="0">
                <a:solidFill>
                  <a:srgbClr val="FF0000"/>
                </a:solidFill>
              </a:rPr>
              <a:t>свідомості</a:t>
            </a:r>
            <a:endParaRPr lang="ru-RU" dirty="0" smtClean="0"/>
          </a:p>
          <a:p>
            <a:endParaRPr lang="uk-UA" dirty="0"/>
          </a:p>
        </p:txBody>
      </p:sp>
      <p:graphicFrame>
        <p:nvGraphicFramePr>
          <p:cNvPr id="5" name="Объект 3"/>
          <p:cNvGraphicFramePr>
            <a:graphicFrameLocks noGrp="1"/>
          </p:cNvGraphicFramePr>
          <p:nvPr>
            <p:ph sz="half" idx="2"/>
            <p:extLst>
              <p:ext uri="{D42A27DB-BD31-4B8C-83A1-F6EECF244321}">
                <p14:modId xmlns:p14="http://schemas.microsoft.com/office/powerpoint/2010/main" val="1803636924"/>
              </p:ext>
            </p:extLst>
          </p:nvPr>
        </p:nvGraphicFramePr>
        <p:xfrm>
          <a:off x="4819650" y="1485900"/>
          <a:ext cx="6534150" cy="4691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52789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p:txBody>
          <a:bodyPr/>
          <a:lstStyle/>
          <a:p>
            <a:r>
              <a:rPr lang="uk-UA" dirty="0" smtClean="0"/>
              <a:t>МЕДІА</a:t>
            </a:r>
            <a:endParaRPr lang="uk-UA" dirty="0"/>
          </a:p>
        </p:txBody>
      </p:sp>
      <p:sp>
        <p:nvSpPr>
          <p:cNvPr id="6" name="Подзаголовок 5"/>
          <p:cNvSpPr>
            <a:spLocks noGrp="1"/>
          </p:cNvSpPr>
          <p:nvPr>
            <p:ph type="subTitle" idx="1"/>
          </p:nvPr>
        </p:nvSpPr>
        <p:spPr/>
        <p:txBody>
          <a:bodyPr/>
          <a:lstStyle/>
          <a:p>
            <a:r>
              <a:rPr lang="uk-UA" dirty="0" smtClean="0"/>
              <a:t>Що вимагати від медіа як якості надання послуг</a:t>
            </a:r>
            <a:endParaRPr lang="uk-UA" dirty="0"/>
          </a:p>
        </p:txBody>
      </p:sp>
    </p:spTree>
    <p:extLst>
      <p:ext uri="{BB962C8B-B14F-4D97-AF65-F5344CB8AC3E}">
        <p14:creationId xmlns:p14="http://schemas.microsoft.com/office/powerpoint/2010/main" val="28840819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Австралійські правила</a:t>
            </a:r>
            <a:endParaRPr lang="uk-UA" dirty="0"/>
          </a:p>
        </p:txBody>
      </p:sp>
      <p:sp>
        <p:nvSpPr>
          <p:cNvPr id="3" name="Объект 2"/>
          <p:cNvSpPr>
            <a:spLocks noGrp="1"/>
          </p:cNvSpPr>
          <p:nvPr>
            <p:ph idx="1"/>
          </p:nvPr>
        </p:nvSpPr>
        <p:spPr/>
        <p:txBody>
          <a:bodyPr>
            <a:normAutofit fontScale="47500" lnSpcReduction="20000"/>
          </a:bodyPr>
          <a:lstStyle/>
          <a:p>
            <a:pPr lvl="0"/>
            <a:r>
              <a:rPr lang="uk-UA" b="1" dirty="0"/>
              <a:t>Використання невідповідних слів: </a:t>
            </a:r>
            <a:r>
              <a:rPr lang="uk-UA" b="1" dirty="0" smtClean="0"/>
              <a:t>а</a:t>
            </a:r>
            <a:r>
              <a:rPr lang="uk-UA" b="1" dirty="0"/>
              <a:t>) фраз, які припускають, що </a:t>
            </a:r>
            <a:r>
              <a:rPr lang="uk-UA" b="1" dirty="0">
                <a:solidFill>
                  <a:srgbClr val="FF0000"/>
                </a:solidFill>
              </a:rPr>
              <a:t>завершений</a:t>
            </a:r>
            <a:r>
              <a:rPr lang="uk-UA" b="1" dirty="0"/>
              <a:t> суїцид є бажаним результатом (наприклад, неуспішна спроба суїциду, провалена спроба суїциду, зірвана </a:t>
            </a:r>
            <a:r>
              <a:rPr lang="uk-UA" b="1" dirty="0" err="1"/>
              <a:t>суїцидальна</a:t>
            </a:r>
            <a:r>
              <a:rPr lang="uk-UA" b="1" dirty="0"/>
              <a:t> домовленість); б) </a:t>
            </a:r>
            <a:r>
              <a:rPr lang="uk-UA" b="1" dirty="0" err="1"/>
              <a:t>сенсаціоналістська</a:t>
            </a:r>
            <a:r>
              <a:rPr lang="uk-UA" b="1" dirty="0"/>
              <a:t> термінологія, що описує рівень суїциду (</a:t>
            </a:r>
            <a:r>
              <a:rPr lang="uk-UA" b="1" dirty="0">
                <a:solidFill>
                  <a:srgbClr val="FF0000"/>
                </a:solidFill>
              </a:rPr>
              <a:t>епідемія </a:t>
            </a:r>
            <a:r>
              <a:rPr lang="uk-UA" b="1" dirty="0"/>
              <a:t>суїциду, </a:t>
            </a:r>
            <a:r>
              <a:rPr lang="uk-UA" b="1" dirty="0" smtClean="0"/>
              <a:t>рівен</a:t>
            </a:r>
            <a:r>
              <a:rPr lang="uk-UA" b="1" dirty="0"/>
              <a:t>ь</a:t>
            </a:r>
            <a:r>
              <a:rPr lang="uk-UA" b="1" dirty="0" smtClean="0"/>
              <a:t> </a:t>
            </a:r>
            <a:r>
              <a:rPr lang="uk-UA" b="1" dirty="0"/>
              <a:t>суїциду вийшов з під контролю, виснажливий новий тренд, суїцид весь час зростає тощо); с) невідповідна термінологія, яка використана для опису статусу </a:t>
            </a:r>
            <a:r>
              <a:rPr lang="uk-UA" b="1" dirty="0">
                <a:solidFill>
                  <a:srgbClr val="FF0000"/>
                </a:solidFill>
              </a:rPr>
              <a:t>психічного здоров’я</a:t>
            </a:r>
            <a:r>
              <a:rPr lang="uk-UA" b="1" dirty="0"/>
              <a:t> тих, хто вчинив суїцид чи зробив спробу ( скажені австралійці намагаються вбити себе, … </a:t>
            </a:r>
            <a:r>
              <a:rPr lang="uk-UA" dirty="0"/>
              <a:t>a </a:t>
            </a:r>
            <a:r>
              <a:rPr lang="uk-UA" dirty="0" err="1"/>
              <a:t>crazed</a:t>
            </a:r>
            <a:r>
              <a:rPr lang="uk-UA" dirty="0"/>
              <a:t> </a:t>
            </a:r>
            <a:r>
              <a:rPr lang="uk-UA" dirty="0" err="1"/>
              <a:t>Australian</a:t>
            </a:r>
            <a:r>
              <a:rPr lang="uk-UA" dirty="0"/>
              <a:t> </a:t>
            </a:r>
            <a:r>
              <a:rPr lang="uk-UA" dirty="0" err="1"/>
              <a:t>tried</a:t>
            </a:r>
            <a:r>
              <a:rPr lang="uk-UA" dirty="0"/>
              <a:t> </a:t>
            </a:r>
            <a:r>
              <a:rPr lang="uk-UA" dirty="0" err="1"/>
              <a:t>to</a:t>
            </a:r>
            <a:r>
              <a:rPr lang="uk-UA" dirty="0"/>
              <a:t> </a:t>
            </a:r>
            <a:r>
              <a:rPr lang="uk-UA" dirty="0" err="1"/>
              <a:t>kill</a:t>
            </a:r>
            <a:r>
              <a:rPr lang="uk-UA" dirty="0"/>
              <a:t> </a:t>
            </a:r>
            <a:r>
              <a:rPr lang="uk-UA" dirty="0" err="1"/>
              <a:t>himself</a:t>
            </a:r>
            <a:r>
              <a:rPr lang="uk-UA" dirty="0"/>
              <a:t>’, ‘</a:t>
            </a:r>
            <a:r>
              <a:rPr lang="uk-UA" dirty="0" err="1"/>
              <a:t>basket</a:t>
            </a:r>
            <a:r>
              <a:rPr lang="uk-UA" dirty="0"/>
              <a:t> </a:t>
            </a:r>
            <a:r>
              <a:rPr lang="uk-UA" dirty="0" err="1"/>
              <a:t>case</a:t>
            </a:r>
            <a:r>
              <a:rPr lang="uk-UA" dirty="0"/>
              <a:t>’, ‘a </a:t>
            </a:r>
            <a:r>
              <a:rPr lang="uk-UA" dirty="0" err="1"/>
              <a:t>suicidal</a:t>
            </a:r>
            <a:r>
              <a:rPr lang="uk-UA" dirty="0"/>
              <a:t> </a:t>
            </a:r>
            <a:r>
              <a:rPr lang="uk-UA" dirty="0" err="1"/>
              <a:t>loner</a:t>
            </a:r>
            <a:r>
              <a:rPr lang="uk-UA" dirty="0"/>
              <a:t> . . . </a:t>
            </a:r>
            <a:r>
              <a:rPr lang="uk-UA" dirty="0" err="1"/>
              <a:t>is</a:t>
            </a:r>
            <a:r>
              <a:rPr lang="uk-UA" dirty="0"/>
              <a:t> </a:t>
            </a:r>
            <a:r>
              <a:rPr lang="uk-UA" dirty="0" err="1"/>
              <a:t>disturbed</a:t>
            </a:r>
            <a:r>
              <a:rPr lang="uk-UA" dirty="0"/>
              <a:t>’, ‘</a:t>
            </a:r>
            <a:r>
              <a:rPr lang="uk-UA" dirty="0" err="1"/>
              <a:t>he</a:t>
            </a:r>
            <a:r>
              <a:rPr lang="uk-UA" dirty="0"/>
              <a:t> </a:t>
            </a:r>
            <a:r>
              <a:rPr lang="uk-UA" dirty="0" err="1"/>
              <a:t>went</a:t>
            </a:r>
            <a:r>
              <a:rPr lang="uk-UA" dirty="0"/>
              <a:t> </a:t>
            </a:r>
            <a:r>
              <a:rPr lang="uk-UA" dirty="0" err="1"/>
              <a:t>mad</a:t>
            </a:r>
            <a:r>
              <a:rPr lang="uk-UA" dirty="0"/>
              <a:t> </a:t>
            </a:r>
            <a:r>
              <a:rPr lang="uk-UA" dirty="0" err="1"/>
              <a:t>and</a:t>
            </a:r>
            <a:r>
              <a:rPr lang="uk-UA" dirty="0"/>
              <a:t> </a:t>
            </a:r>
            <a:r>
              <a:rPr lang="uk-UA" dirty="0" err="1"/>
              <a:t>shot</a:t>
            </a:r>
            <a:r>
              <a:rPr lang="uk-UA" dirty="0"/>
              <a:t> </a:t>
            </a:r>
            <a:r>
              <a:rPr lang="uk-UA" dirty="0" err="1"/>
              <a:t>himself</a:t>
            </a:r>
            <a:r>
              <a:rPr lang="uk-UA" dirty="0"/>
              <a:t>’). </a:t>
            </a:r>
            <a:r>
              <a:rPr lang="uk-UA" b="1" dirty="0"/>
              <a:t> </a:t>
            </a:r>
            <a:endParaRPr lang="uk-UA" dirty="0"/>
          </a:p>
          <a:p>
            <a:pPr lvl="0"/>
            <a:r>
              <a:rPr lang="uk-UA" b="1" dirty="0"/>
              <a:t>Місце розташування новини: всередині газети, а </a:t>
            </a:r>
            <a:r>
              <a:rPr lang="uk-UA" b="1" dirty="0">
                <a:solidFill>
                  <a:srgbClr val="FF0000"/>
                </a:solidFill>
              </a:rPr>
              <a:t>не на першій сторінці</a:t>
            </a:r>
            <a:r>
              <a:rPr lang="uk-UA" b="1" dirty="0"/>
              <a:t>, не на провідних позиціях в теленовинах, бо це може </a:t>
            </a:r>
            <a:r>
              <a:rPr lang="uk-UA" b="1" dirty="0" err="1"/>
              <a:t>глорифікувати</a:t>
            </a:r>
            <a:r>
              <a:rPr lang="uk-UA" b="1" dirty="0"/>
              <a:t> (створити враження слави для спроб суїциду, що негативно впливає на вразливих глядачів).</a:t>
            </a:r>
            <a:endParaRPr lang="uk-UA" dirty="0"/>
          </a:p>
          <a:p>
            <a:pPr lvl="0"/>
            <a:r>
              <a:rPr lang="uk-UA" b="1" dirty="0"/>
              <a:t>Використання </a:t>
            </a:r>
            <a:r>
              <a:rPr lang="uk-UA" b="1" dirty="0">
                <a:solidFill>
                  <a:srgbClr val="FF0000"/>
                </a:solidFill>
              </a:rPr>
              <a:t>слова суїцид у заголовках </a:t>
            </a:r>
            <a:r>
              <a:rPr lang="uk-UA" b="1" dirty="0"/>
              <a:t>(підзаголовках) для уникнення </a:t>
            </a:r>
            <a:r>
              <a:rPr lang="uk-UA" b="1" dirty="0" err="1"/>
              <a:t>сенсаціалізації</a:t>
            </a:r>
            <a:r>
              <a:rPr lang="uk-UA" b="1" dirty="0"/>
              <a:t> і нормалізації явища.</a:t>
            </a:r>
            <a:endParaRPr lang="uk-UA" dirty="0"/>
          </a:p>
          <a:p>
            <a:pPr lvl="0"/>
            <a:r>
              <a:rPr lang="uk-UA" b="1" dirty="0"/>
              <a:t>Уникати використання </a:t>
            </a:r>
            <a:r>
              <a:rPr lang="uk-UA" b="1" dirty="0">
                <a:solidFill>
                  <a:srgbClr val="FF0000"/>
                </a:solidFill>
              </a:rPr>
              <a:t>фотографій </a:t>
            </a:r>
            <a:r>
              <a:rPr lang="uk-UA" b="1" dirty="0"/>
              <a:t>в матеріалах про суїцид, в яких зображено сцени і методи суїциду, а також діаграми, </a:t>
            </a:r>
            <a:r>
              <a:rPr lang="uk-UA" dirty="0" err="1"/>
              <a:t>footage</a:t>
            </a:r>
            <a:r>
              <a:rPr lang="uk-UA" dirty="0"/>
              <a:t> </a:t>
            </a:r>
            <a:r>
              <a:rPr lang="uk-UA" dirty="0" err="1"/>
              <a:t>depicting</a:t>
            </a:r>
            <a:r>
              <a:rPr lang="uk-UA" b="1" dirty="0"/>
              <a:t>. Оскільки це може призвести до імітації акту вже </a:t>
            </a:r>
            <a:r>
              <a:rPr lang="uk-UA" b="1" dirty="0" err="1"/>
              <a:t>вразженими</a:t>
            </a:r>
            <a:r>
              <a:rPr lang="uk-UA" b="1" dirty="0"/>
              <a:t> індивідами. Неприпустиме також використання фотографій людей без дозволу сім’ї. </a:t>
            </a:r>
            <a:endParaRPr lang="uk-UA" dirty="0"/>
          </a:p>
          <a:p>
            <a:pPr lvl="0"/>
            <a:r>
              <a:rPr lang="uk-UA" b="1" dirty="0">
                <a:solidFill>
                  <a:srgbClr val="FF0000"/>
                </a:solidFill>
              </a:rPr>
              <a:t>Метод</a:t>
            </a:r>
            <a:r>
              <a:rPr lang="uk-UA" b="1" dirty="0"/>
              <a:t> </a:t>
            </a:r>
            <a:r>
              <a:rPr lang="uk-UA" b="1" dirty="0" err="1"/>
              <a:t>самовраження</a:t>
            </a:r>
            <a:r>
              <a:rPr lang="uk-UA" b="1" dirty="0"/>
              <a:t>. Треба запобігати обговорення використаного методу суїциду і згадувати тільки через асоціацію, наприклад, поруч було знайдено вогнепальну зброю. Якщо деталі повідомляються, то вразливі індивіди цим заохочуються до імітації дій. Е стосується не тільки повідомлень про подію, але також статистичних даних з </a:t>
            </a:r>
            <a:r>
              <a:rPr lang="uk-UA" b="1" dirty="0" err="1"/>
              <a:t>указанням</a:t>
            </a:r>
            <a:r>
              <a:rPr lang="uk-UA" b="1" dirty="0"/>
              <a:t> методу скоєння самогубства. </a:t>
            </a:r>
            <a:endParaRPr lang="uk-UA" dirty="0"/>
          </a:p>
          <a:p>
            <a:pPr lvl="0"/>
            <a:r>
              <a:rPr lang="uk-UA" b="1" dirty="0"/>
              <a:t>Суїцид </a:t>
            </a:r>
            <a:r>
              <a:rPr lang="uk-UA" b="1" dirty="0">
                <a:solidFill>
                  <a:srgbClr val="FF0000"/>
                </a:solidFill>
              </a:rPr>
              <a:t>знаменитостей</a:t>
            </a:r>
            <a:r>
              <a:rPr lang="uk-UA" b="1" dirty="0"/>
              <a:t>. Висвітлення суїциду знаменитостей потрібно мінімізувати, оскільки це заохочує повторення поведінки, нормалізує і </a:t>
            </a:r>
            <a:r>
              <a:rPr lang="uk-UA" b="1" dirty="0" err="1"/>
              <a:t>гламуризує</a:t>
            </a:r>
            <a:r>
              <a:rPr lang="uk-UA" b="1" dirty="0"/>
              <a:t> суїцид. Важливо, щоб при повідомленні не підкреслювалась відомість людини і її статус </a:t>
            </a:r>
            <a:r>
              <a:rPr lang="uk-UA" b="1" dirty="0" err="1"/>
              <a:t>селебріті</a:t>
            </a:r>
            <a:r>
              <a:rPr lang="uk-UA" b="1" dirty="0"/>
              <a:t>. </a:t>
            </a:r>
            <a:endParaRPr lang="uk-UA" dirty="0"/>
          </a:p>
          <a:p>
            <a:pPr lvl="0"/>
            <a:r>
              <a:rPr lang="uk-UA" b="1" dirty="0"/>
              <a:t>Грамотність щодо психічного здоров’я. Медіа мають підвищувати освіченість аудиторії щодо суїциду і стосовно психічного здоров’я. Новини мають містити можливість підкреслити факт, що ризик суїциду стосується психічних розладів, а не є лише соціальним явищем. Хоча думки про суїцид є достатньо поширеними, вчинення суїциду </a:t>
            </a:r>
            <a:r>
              <a:rPr lang="uk-UA" b="1" dirty="0">
                <a:solidFill>
                  <a:srgbClr val="FF0000"/>
                </a:solidFill>
              </a:rPr>
              <a:t>не є нормальним</a:t>
            </a:r>
            <a:r>
              <a:rPr lang="uk-UA" b="1" dirty="0"/>
              <a:t> явищем.</a:t>
            </a:r>
            <a:endParaRPr lang="uk-UA" dirty="0"/>
          </a:p>
          <a:p>
            <a:pPr lvl="0"/>
            <a:r>
              <a:rPr lang="uk-UA" b="1" dirty="0"/>
              <a:t>Пошук відповідної </a:t>
            </a:r>
            <a:r>
              <a:rPr lang="uk-UA" b="1" dirty="0">
                <a:solidFill>
                  <a:srgbClr val="FF0000"/>
                </a:solidFill>
              </a:rPr>
              <a:t>допомоги</a:t>
            </a:r>
            <a:r>
              <a:rPr lang="uk-UA" b="1" dirty="0"/>
              <a:t>. Частина освітнього впливу медіа має стосуватися просування пошуку відповідної допомоги, зокрема повідомляти опції такого пошуку. </a:t>
            </a:r>
            <a:endParaRPr lang="uk-UA" dirty="0"/>
          </a:p>
          <a:p>
            <a:pPr lvl="0"/>
            <a:r>
              <a:rPr lang="uk-UA" b="1" dirty="0">
                <a:solidFill>
                  <a:srgbClr val="FF0000"/>
                </a:solidFill>
              </a:rPr>
              <a:t>Інтерв’ю </a:t>
            </a:r>
            <a:r>
              <a:rPr lang="uk-UA" b="1" dirty="0"/>
              <a:t>з постраждалими (</a:t>
            </a:r>
            <a:r>
              <a:rPr lang="en-US" b="1" dirty="0"/>
              <a:t>bereaved</a:t>
            </a:r>
            <a:r>
              <a:rPr lang="uk-UA" b="1" dirty="0"/>
              <a:t>). Має проводитися з високою чутливістю і повагою до </a:t>
            </a:r>
            <a:r>
              <a:rPr lang="uk-UA" b="1" dirty="0" err="1"/>
              <a:t>приватності</a:t>
            </a:r>
            <a:r>
              <a:rPr lang="uk-UA" b="1" dirty="0"/>
              <a:t>, з розумінням, що самі родичі можуть бути в стані підвищеного ризику суїциду.   </a:t>
            </a:r>
            <a:endParaRPr lang="uk-UA" dirty="0"/>
          </a:p>
          <a:p>
            <a:endParaRPr lang="uk-UA" dirty="0"/>
          </a:p>
        </p:txBody>
      </p:sp>
    </p:spTree>
    <p:extLst>
      <p:ext uri="{BB962C8B-B14F-4D97-AF65-F5344CB8AC3E}">
        <p14:creationId xmlns:p14="http://schemas.microsoft.com/office/powerpoint/2010/main" val="8971346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КОРОТКО вимоги уникати</a:t>
            </a:r>
            <a:endParaRPr lang="uk-UA" dirty="0"/>
          </a:p>
        </p:txBody>
      </p:sp>
      <p:sp>
        <p:nvSpPr>
          <p:cNvPr id="3" name="Объект 2"/>
          <p:cNvSpPr>
            <a:spLocks noGrp="1"/>
          </p:cNvSpPr>
          <p:nvPr>
            <p:ph idx="1"/>
          </p:nvPr>
        </p:nvSpPr>
        <p:spPr/>
        <p:txBody>
          <a:bodyPr/>
          <a:lstStyle/>
          <a:p>
            <a:r>
              <a:rPr lang="uk-UA" dirty="0" smtClean="0"/>
              <a:t>Контент: </a:t>
            </a:r>
          </a:p>
          <a:p>
            <a:pPr lvl="1"/>
            <a:r>
              <a:rPr lang="uk-UA" dirty="0" smtClean="0"/>
              <a:t>привабливість (знаменитість, успішність), </a:t>
            </a:r>
          </a:p>
          <a:p>
            <a:pPr lvl="1"/>
            <a:r>
              <a:rPr lang="uk-UA" dirty="0" smtClean="0"/>
              <a:t>шокування (нагнітання емоції), </a:t>
            </a:r>
          </a:p>
          <a:p>
            <a:pPr lvl="1"/>
            <a:r>
              <a:rPr lang="uk-UA" dirty="0" smtClean="0"/>
              <a:t>інструктаж (місце, спосіб)</a:t>
            </a:r>
          </a:p>
          <a:p>
            <a:r>
              <a:rPr lang="uk-UA" dirty="0" smtClean="0"/>
              <a:t>Структура: </a:t>
            </a:r>
          </a:p>
          <a:p>
            <a:pPr lvl="1"/>
            <a:r>
              <a:rPr lang="uk-UA" dirty="0"/>
              <a:t>п</a:t>
            </a:r>
            <a:r>
              <a:rPr lang="uk-UA" dirty="0" smtClean="0"/>
              <a:t>озиціонування як сенсації (анонси, заголовки, ажіотаж) </a:t>
            </a:r>
          </a:p>
          <a:p>
            <a:pPr lvl="1"/>
            <a:r>
              <a:rPr lang="uk-UA" dirty="0" smtClean="0"/>
              <a:t>Додаткові способи привернення уваги (фото, музика, повтори)</a:t>
            </a:r>
          </a:p>
          <a:p>
            <a:endParaRPr lang="uk-UA" dirty="0" smtClean="0"/>
          </a:p>
          <a:p>
            <a:endParaRPr lang="uk-UA" dirty="0"/>
          </a:p>
        </p:txBody>
      </p:sp>
    </p:spTree>
    <p:extLst>
      <p:ext uri="{BB962C8B-B14F-4D97-AF65-F5344CB8AC3E}">
        <p14:creationId xmlns:p14="http://schemas.microsoft.com/office/powerpoint/2010/main" val="38305953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СКАРГИ</a:t>
            </a:r>
            <a:endParaRPr lang="uk-UA" dirty="0"/>
          </a:p>
        </p:txBody>
      </p:sp>
      <p:sp>
        <p:nvSpPr>
          <p:cNvPr id="3" name="Объект 2"/>
          <p:cNvSpPr>
            <a:spLocks noGrp="1"/>
          </p:cNvSpPr>
          <p:nvPr>
            <p:ph idx="1"/>
          </p:nvPr>
        </p:nvSpPr>
        <p:spPr/>
        <p:txBody>
          <a:bodyPr/>
          <a:lstStyle/>
          <a:p>
            <a:r>
              <a:rPr lang="uk-UA" dirty="0" smtClean="0"/>
              <a:t>Національна рада України з питань телебачення і радіомовлення</a:t>
            </a:r>
          </a:p>
          <a:p>
            <a:endParaRPr lang="uk-UA" dirty="0"/>
          </a:p>
        </p:txBody>
      </p:sp>
    </p:spTree>
    <p:extLst>
      <p:ext uri="{BB962C8B-B14F-4D97-AF65-F5344CB8AC3E}">
        <p14:creationId xmlns:p14="http://schemas.microsoft.com/office/powerpoint/2010/main" val="11467945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Запрошуємо психологів на стажування</a:t>
            </a:r>
            <a:endParaRPr lang="uk-UA" dirty="0"/>
          </a:p>
        </p:txBody>
      </p:sp>
      <p:sp>
        <p:nvSpPr>
          <p:cNvPr id="3" name="Объект 2"/>
          <p:cNvSpPr>
            <a:spLocks noGrp="1"/>
          </p:cNvSpPr>
          <p:nvPr>
            <p:ph idx="1"/>
          </p:nvPr>
        </p:nvSpPr>
        <p:spPr/>
        <p:txBody>
          <a:bodyPr/>
          <a:lstStyle/>
          <a:p>
            <a:r>
              <a:rPr lang="uk-UA" dirty="0" smtClean="0"/>
              <a:t>Лабораторія масової комунікації та медіаосвіти</a:t>
            </a:r>
          </a:p>
          <a:p>
            <a:r>
              <a:rPr lang="uk-UA" dirty="0" smtClean="0"/>
              <a:t>Інститут соціальної та політичної психології </a:t>
            </a:r>
          </a:p>
          <a:p>
            <a:r>
              <a:rPr lang="uk-UA" dirty="0" smtClean="0"/>
              <a:t>Національна академія педагогічних наук України</a:t>
            </a:r>
          </a:p>
          <a:p>
            <a:endParaRPr lang="ru-RU" dirty="0"/>
          </a:p>
          <a:p>
            <a:r>
              <a:rPr lang="en-US" dirty="0" smtClean="0"/>
              <a:t>Mediaosvita.org.ua</a:t>
            </a:r>
          </a:p>
          <a:p>
            <a:r>
              <a:rPr lang="ru-RU" dirty="0" smtClean="0"/>
              <a:t>Андріївська,15, м. </a:t>
            </a:r>
            <a:r>
              <a:rPr lang="ru-RU" dirty="0" err="1" smtClean="0"/>
              <a:t>Київ</a:t>
            </a:r>
            <a:endParaRPr lang="ru-RU" dirty="0" smtClean="0"/>
          </a:p>
          <a:p>
            <a:r>
              <a:rPr lang="ru-RU" dirty="0" smtClean="0"/>
              <a:t>044 4252408</a:t>
            </a:r>
            <a:endParaRPr lang="uk-UA" dirty="0"/>
          </a:p>
        </p:txBody>
      </p:sp>
    </p:spTree>
    <p:extLst>
      <p:ext uri="{BB962C8B-B14F-4D97-AF65-F5344CB8AC3E}">
        <p14:creationId xmlns:p14="http://schemas.microsoft.com/office/powerpoint/2010/main" val="1647491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Персональна експозиція суїциду: почуття</a:t>
            </a:r>
            <a:endParaRPr lang="uk-UA" dirty="0"/>
          </a:p>
        </p:txBody>
      </p:sp>
      <p:sp>
        <p:nvSpPr>
          <p:cNvPr id="3" name="Объект 2"/>
          <p:cNvSpPr>
            <a:spLocks noGrp="1"/>
          </p:cNvSpPr>
          <p:nvPr>
            <p:ph idx="1"/>
          </p:nvPr>
        </p:nvSpPr>
        <p:spPr/>
        <p:txBody>
          <a:bodyPr>
            <a:normAutofit fontScale="77500" lnSpcReduction="20000"/>
          </a:bodyPr>
          <a:lstStyle/>
          <a:p>
            <a:pPr lvl="0"/>
            <a:r>
              <a:rPr lang="uk-UA" dirty="0" smtClean="0"/>
              <a:t>Шок </a:t>
            </a:r>
            <a:r>
              <a:rPr lang="uk-UA" dirty="0"/>
              <a:t>і невіра в те, що </a:t>
            </a:r>
            <a:r>
              <a:rPr lang="uk-UA" dirty="0" smtClean="0"/>
              <a:t>сталося</a:t>
            </a:r>
            <a:endParaRPr lang="uk-UA" dirty="0"/>
          </a:p>
          <a:p>
            <a:r>
              <a:rPr lang="uk-UA" dirty="0" smtClean="0"/>
              <a:t>Відчуття сорому і ганьби</a:t>
            </a:r>
          </a:p>
          <a:p>
            <a:r>
              <a:rPr lang="uk-UA" dirty="0" smtClean="0"/>
              <a:t>Злість</a:t>
            </a:r>
            <a:r>
              <a:rPr lang="uk-UA" dirty="0"/>
              <a:t>, полегшення або </a:t>
            </a:r>
            <a:r>
              <a:rPr lang="uk-UA" dirty="0" smtClean="0"/>
              <a:t>вина</a:t>
            </a:r>
            <a:endParaRPr lang="uk-UA" dirty="0"/>
          </a:p>
          <a:p>
            <a:r>
              <a:rPr lang="uk-UA" dirty="0"/>
              <a:t>Приховування причини </a:t>
            </a:r>
            <a:r>
              <a:rPr lang="uk-UA" dirty="0" smtClean="0"/>
              <a:t>смерті</a:t>
            </a:r>
            <a:endParaRPr lang="uk-UA" dirty="0"/>
          </a:p>
          <a:p>
            <a:r>
              <a:rPr lang="uk-UA" dirty="0"/>
              <a:t>Соціальна ізоляція та погіршення сімейних </a:t>
            </a:r>
            <a:r>
              <a:rPr lang="uk-UA" dirty="0" smtClean="0"/>
              <a:t>стосунків</a:t>
            </a:r>
            <a:endParaRPr lang="uk-UA" dirty="0"/>
          </a:p>
          <a:p>
            <a:r>
              <a:rPr lang="uk-UA" dirty="0"/>
              <a:t>Активна й навіть надмірна діяльність, спрямована на запобігання </a:t>
            </a:r>
            <a:r>
              <a:rPr lang="uk-UA" dirty="0" smtClean="0"/>
              <a:t>самогубству</a:t>
            </a:r>
            <a:endParaRPr lang="uk-UA" dirty="0"/>
          </a:p>
          <a:p>
            <a:r>
              <a:rPr lang="uk-UA" dirty="0"/>
              <a:t>Всепоглинаюче бажання зрозуміти, </a:t>
            </a:r>
            <a:r>
              <a:rPr lang="uk-UA" dirty="0" smtClean="0"/>
              <a:t>чому</a:t>
            </a:r>
            <a:endParaRPr lang="uk-UA" dirty="0"/>
          </a:p>
          <a:p>
            <a:r>
              <a:rPr lang="uk-UA" dirty="0"/>
              <a:t>Почуття, що тебе полишили й </a:t>
            </a:r>
            <a:r>
              <a:rPr lang="uk-UA" dirty="0" smtClean="0"/>
              <a:t>відкинули</a:t>
            </a:r>
            <a:endParaRPr lang="uk-UA" dirty="0"/>
          </a:p>
          <a:p>
            <a:r>
              <a:rPr lang="uk-UA" dirty="0"/>
              <a:t>Звинувачення загиблого, себе, інших і </a:t>
            </a:r>
            <a:r>
              <a:rPr lang="uk-UA" dirty="0" smtClean="0"/>
              <a:t>Бога</a:t>
            </a:r>
            <a:endParaRPr lang="uk-UA" dirty="0"/>
          </a:p>
          <a:p>
            <a:r>
              <a:rPr lang="uk-UA" dirty="0"/>
              <a:t>Посилені думки про самогубство або відчуття </a:t>
            </a:r>
            <a:r>
              <a:rPr lang="uk-UA" dirty="0" smtClean="0"/>
              <a:t>саморуйнування</a:t>
            </a:r>
            <a:endParaRPr lang="uk-UA" dirty="0"/>
          </a:p>
          <a:p>
            <a:r>
              <a:rPr lang="uk-UA" dirty="0" smtClean="0"/>
              <a:t>Поглиблення </a:t>
            </a:r>
            <a:r>
              <a:rPr lang="uk-UA" dirty="0"/>
              <a:t>стресу на свята й на річницю </a:t>
            </a:r>
            <a:r>
              <a:rPr lang="uk-UA" dirty="0" smtClean="0"/>
              <a:t>смерті </a:t>
            </a:r>
            <a:endParaRPr lang="uk-UA" dirty="0"/>
          </a:p>
        </p:txBody>
      </p:sp>
    </p:spTree>
    <p:extLst>
      <p:ext uri="{BB962C8B-B14F-4D97-AF65-F5344CB8AC3E}">
        <p14:creationId xmlns:p14="http://schemas.microsoft.com/office/powerpoint/2010/main" val="735656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Підтримка громади</a:t>
            </a:r>
            <a:endParaRPr lang="uk-UA" dirty="0"/>
          </a:p>
        </p:txBody>
      </p:sp>
      <p:sp>
        <p:nvSpPr>
          <p:cNvPr id="3" name="Объект 2"/>
          <p:cNvSpPr>
            <a:spLocks noGrp="1"/>
          </p:cNvSpPr>
          <p:nvPr>
            <p:ph idx="1"/>
          </p:nvPr>
        </p:nvSpPr>
        <p:spPr/>
        <p:txBody>
          <a:bodyPr/>
          <a:lstStyle/>
          <a:p>
            <a:r>
              <a:rPr lang="uk-UA" sz="3200" dirty="0"/>
              <a:t>Утримуватися від </a:t>
            </a:r>
            <a:r>
              <a:rPr lang="uk-UA" sz="3200" dirty="0" smtClean="0"/>
              <a:t>засудження</a:t>
            </a:r>
          </a:p>
          <a:p>
            <a:r>
              <a:rPr lang="uk-UA" sz="3200" dirty="0"/>
              <a:t>Дозвольте людині сумувати так, як вона це робить, і з повагою до цього </a:t>
            </a:r>
            <a:r>
              <a:rPr lang="uk-UA" sz="3200" dirty="0" smtClean="0"/>
              <a:t>поставтеся</a:t>
            </a:r>
          </a:p>
          <a:p>
            <a:r>
              <a:rPr lang="uk-UA" sz="3200" dirty="0"/>
              <a:t>Просіть про </a:t>
            </a:r>
            <a:r>
              <a:rPr lang="uk-UA" sz="3200" dirty="0" smtClean="0"/>
              <a:t>допомогу, це витягує людину із занурення в горе, надавання допомоги зцілює і зміцнює</a:t>
            </a:r>
          </a:p>
          <a:p>
            <a:r>
              <a:rPr lang="uk-UA" sz="3200" dirty="0"/>
              <a:t>Підтримуйте </a:t>
            </a:r>
            <a:r>
              <a:rPr lang="uk-UA" sz="3200" dirty="0" smtClean="0"/>
              <a:t>стосунки, регулярно спілкуйтеся і пропонуйте допомогу</a:t>
            </a:r>
          </a:p>
          <a:p>
            <a:endParaRPr lang="uk-UA" dirty="0"/>
          </a:p>
        </p:txBody>
      </p:sp>
    </p:spTree>
    <p:extLst>
      <p:ext uri="{BB962C8B-B14F-4D97-AF65-F5344CB8AC3E}">
        <p14:creationId xmlns:p14="http://schemas.microsoft.com/office/powerpoint/2010/main" val="1348542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Персональні дії, які підтримують </a:t>
            </a:r>
            <a:r>
              <a:rPr lang="uk-UA" dirty="0" err="1" smtClean="0"/>
              <a:t>нейропсихологічно</a:t>
            </a:r>
            <a:endParaRPr lang="uk-UA" dirty="0"/>
          </a:p>
        </p:txBody>
      </p:sp>
      <p:sp>
        <p:nvSpPr>
          <p:cNvPr id="3" name="Объект 2"/>
          <p:cNvSpPr>
            <a:spLocks noGrp="1"/>
          </p:cNvSpPr>
          <p:nvPr>
            <p:ph idx="1"/>
          </p:nvPr>
        </p:nvSpPr>
        <p:spPr/>
        <p:txBody>
          <a:bodyPr/>
          <a:lstStyle/>
          <a:p>
            <a:r>
              <a:rPr lang="uk-UA" b="1" dirty="0" smtClean="0"/>
              <a:t>За що я вдячний долі?</a:t>
            </a:r>
            <a:r>
              <a:rPr lang="uk-UA" dirty="0" smtClean="0"/>
              <a:t> (переживання вдячності підвищує рівень серотоніну)</a:t>
            </a:r>
          </a:p>
          <a:p>
            <a:r>
              <a:rPr lang="uk-UA" b="1" dirty="0" smtClean="0"/>
              <a:t>Вам погано? Дайте визначення власному стану, назвіть, опишіть </a:t>
            </a:r>
            <a:r>
              <a:rPr lang="uk-UA" dirty="0" smtClean="0"/>
              <a:t>(називання емоції регулює, включаються інші відділи ГМ, чим при переживанні)</a:t>
            </a:r>
          </a:p>
          <a:p>
            <a:r>
              <a:rPr lang="uk-UA" b="1" dirty="0" smtClean="0"/>
              <a:t>Прийміть рішення </a:t>
            </a:r>
            <a:r>
              <a:rPr lang="uk-UA" dirty="0" smtClean="0"/>
              <a:t>(це активує лобні долі ГМ, знизить тривогу, змінить стан, дасть нові можливості)</a:t>
            </a:r>
          </a:p>
          <a:p>
            <a:r>
              <a:rPr lang="uk-UA" b="1" dirty="0" smtClean="0"/>
              <a:t>Торкайтеся інших людей  </a:t>
            </a:r>
            <a:r>
              <a:rPr lang="uk-UA" dirty="0" smtClean="0"/>
              <a:t>(торкання близьких зменшують ізоляцію, яка локалізується в мозку в тих відділах, де відчуття болю)</a:t>
            </a:r>
            <a:endParaRPr lang="uk-UA" b="1" dirty="0" smtClean="0"/>
          </a:p>
          <a:p>
            <a:endParaRPr lang="uk-UA" dirty="0"/>
          </a:p>
        </p:txBody>
      </p:sp>
    </p:spTree>
    <p:extLst>
      <p:ext uri="{BB962C8B-B14F-4D97-AF65-F5344CB8AC3E}">
        <p14:creationId xmlns:p14="http://schemas.microsoft.com/office/powerpoint/2010/main" val="549637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Самоперевірка знань про суїцид: відрізняємо міфи і правду</a:t>
            </a:r>
            <a:endParaRPr lang="uk-UA" dirty="0"/>
          </a:p>
        </p:txBody>
      </p:sp>
      <p:sp>
        <p:nvSpPr>
          <p:cNvPr id="3" name="Объект 2"/>
          <p:cNvSpPr>
            <a:spLocks noGrp="1"/>
          </p:cNvSpPr>
          <p:nvPr>
            <p:ph idx="1"/>
          </p:nvPr>
        </p:nvSpPr>
        <p:spPr/>
        <p:txBody>
          <a:bodyPr/>
          <a:lstStyle/>
          <a:p>
            <a:pPr marL="514350" indent="-514350">
              <a:buAutoNum type="arabicPeriod"/>
            </a:pPr>
            <a:r>
              <a:rPr lang="uk-UA" dirty="0" smtClean="0"/>
              <a:t>Ті</a:t>
            </a:r>
            <a:r>
              <a:rPr lang="uk-UA" dirty="0"/>
              <a:t>, хто вчиняють </a:t>
            </a:r>
            <a:r>
              <a:rPr lang="uk-UA" dirty="0" smtClean="0"/>
              <a:t>суїцид, </a:t>
            </a:r>
            <a:r>
              <a:rPr lang="uk-UA" dirty="0"/>
              <a:t>насправді не хочуть </a:t>
            </a:r>
            <a:r>
              <a:rPr lang="uk-UA" dirty="0" smtClean="0"/>
              <a:t>померти : так/ні </a:t>
            </a:r>
          </a:p>
          <a:p>
            <a:pPr marL="514350" indent="-514350">
              <a:buAutoNum type="arabicPeriod"/>
            </a:pPr>
            <a:r>
              <a:rPr lang="uk-UA" dirty="0" smtClean="0"/>
              <a:t>Суїцид </a:t>
            </a:r>
            <a:r>
              <a:rPr lang="uk-UA" dirty="0"/>
              <a:t>– це </a:t>
            </a:r>
            <a:r>
              <a:rPr lang="uk-UA" dirty="0" smtClean="0"/>
              <a:t>тільки спосіб </a:t>
            </a:r>
            <a:r>
              <a:rPr lang="uk-UA" dirty="0"/>
              <a:t>привернути </a:t>
            </a:r>
            <a:r>
              <a:rPr lang="uk-UA" dirty="0" smtClean="0"/>
              <a:t>увагу : так/ні </a:t>
            </a:r>
          </a:p>
          <a:p>
            <a:pPr marL="514350" indent="-514350">
              <a:buAutoNum type="arabicPeriod"/>
            </a:pPr>
            <a:r>
              <a:rPr lang="uk-UA" dirty="0"/>
              <a:t>Я</a:t>
            </a:r>
            <a:r>
              <a:rPr lang="uk-UA" dirty="0" smtClean="0"/>
              <a:t>кщо </a:t>
            </a:r>
            <a:r>
              <a:rPr lang="uk-UA" dirty="0"/>
              <a:t>один раз вчинив спробу суїциду, то це вже </a:t>
            </a:r>
            <a:r>
              <a:rPr lang="uk-UA" dirty="0" smtClean="0"/>
              <a:t>назавжди, поки не помре : так/ні </a:t>
            </a:r>
          </a:p>
          <a:p>
            <a:pPr marL="514350" indent="-514350">
              <a:buFont typeface="Arial" panose="020B0604020202020204" pitchFamily="34" charset="0"/>
              <a:buAutoNum type="arabicPeriod"/>
            </a:pPr>
            <a:r>
              <a:rPr lang="uk-UA" dirty="0" smtClean="0"/>
              <a:t>Всі, хто вчиняє суїцид, є психічно хворими : так/ні </a:t>
            </a:r>
          </a:p>
          <a:p>
            <a:pPr marL="514350" indent="-514350">
              <a:buFont typeface="Arial" panose="020B0604020202020204" pitchFamily="34" charset="0"/>
              <a:buAutoNum type="arabicPeriod"/>
            </a:pPr>
            <a:r>
              <a:rPr lang="uk-UA" dirty="0" smtClean="0"/>
              <a:t>Всі </a:t>
            </a:r>
            <a:r>
              <a:rPr lang="uk-UA" dirty="0" err="1" smtClean="0"/>
              <a:t>суїцидники</a:t>
            </a:r>
            <a:r>
              <a:rPr lang="uk-UA" dirty="0" smtClean="0"/>
              <a:t> хворі на депресію : так/ні</a:t>
            </a:r>
          </a:p>
          <a:p>
            <a:pPr marL="514350" indent="-514350">
              <a:buAutoNum type="arabicPeriod"/>
            </a:pPr>
            <a:endParaRPr lang="uk-UA" dirty="0"/>
          </a:p>
        </p:txBody>
      </p:sp>
    </p:spTree>
    <p:extLst>
      <p:ext uri="{BB962C8B-B14F-4D97-AF65-F5344CB8AC3E}">
        <p14:creationId xmlns:p14="http://schemas.microsoft.com/office/powerpoint/2010/main" val="210715679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3909</TotalTime>
  <Words>3269</Words>
  <Application>Microsoft Office PowerPoint</Application>
  <PresentationFormat>Широкоэкранный</PresentationFormat>
  <Paragraphs>367</Paragraphs>
  <Slides>58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58</vt:i4>
      </vt:variant>
    </vt:vector>
  </HeadingPairs>
  <TitlesOfParts>
    <vt:vector size="62" baseType="lpstr">
      <vt:lpstr>Arial</vt:lpstr>
      <vt:lpstr>Calibri</vt:lpstr>
      <vt:lpstr>Calibri Light</vt:lpstr>
      <vt:lpstr>Тема Office</vt:lpstr>
      <vt:lpstr>Деструктивні впливи медіа  на підлітків і способи протистояння</vt:lpstr>
      <vt:lpstr>Види деструктивної поведінки</vt:lpstr>
      <vt:lpstr>Компетентнісно-діяльнісний підхід</vt:lpstr>
      <vt:lpstr>Чи розповсюджують медіа деструктивні моделі поведінки?</vt:lpstr>
      <vt:lpstr>Змістові блоки роботи</vt:lpstr>
      <vt:lpstr>Персональна експозиція суїциду: почуття</vt:lpstr>
      <vt:lpstr>Підтримка громади</vt:lpstr>
      <vt:lpstr>Персональні дії, які підтримують нейропсихологічно</vt:lpstr>
      <vt:lpstr>Самоперевірка знань про суїцид: відрізняємо міфи і правду</vt:lpstr>
      <vt:lpstr>1. Чому існують такі міфи?</vt:lpstr>
      <vt:lpstr>2.Чому існують такі міфи?</vt:lpstr>
      <vt:lpstr>3.Чому існують такі міфи?</vt:lpstr>
      <vt:lpstr>4.Чому існують такі міфи?</vt:lpstr>
      <vt:lpstr>5.Чому існують такі міфи?</vt:lpstr>
      <vt:lpstr>Перевірені знання про суїцид</vt:lpstr>
      <vt:lpstr>Етапи розвитку суїцидальної поведінки</vt:lpstr>
      <vt:lpstr>Етапи розвитку суїцидальної поведінки</vt:lpstr>
      <vt:lpstr>Самоперевірка знань про суїцид: відрізняємо міфи і правду</vt:lpstr>
      <vt:lpstr>Перевіряємо правду</vt:lpstr>
      <vt:lpstr>Презентация PowerPoint</vt:lpstr>
      <vt:lpstr>Перевіряємо правду</vt:lpstr>
      <vt:lpstr>Перевіряємо правду</vt:lpstr>
      <vt:lpstr>Перевіряємо</vt:lpstr>
      <vt:lpstr>Цикл формування суїцидальних думок</vt:lpstr>
      <vt:lpstr>Точки впливу на суїцидальні думки</vt:lpstr>
      <vt:lpstr>Самоперевірка знань про суїцид: відрізняємо міфи і правду</vt:lpstr>
      <vt:lpstr>ОЗНАКИ</vt:lpstr>
      <vt:lpstr>ПРОВОКАТИВНІ ЕМОЦІЙНІ СТАНИ ПІДЛІТКІВ</vt:lpstr>
      <vt:lpstr>Самоперевірка знань про суїцид: відрізняємо міфи і правду</vt:lpstr>
      <vt:lpstr>КВЕСТИ</vt:lpstr>
      <vt:lpstr>Небезпечні квести для дітей: профілактика залучення / Методичні рекомендації. – К.: ТОВ «Агентство «Україна», 2017. – 76 с. </vt:lpstr>
      <vt:lpstr>Маніпуляції в смертельних квестах</vt:lpstr>
      <vt:lpstr>Маніпуляції в смертельних квестах</vt:lpstr>
      <vt:lpstr> </vt:lpstr>
      <vt:lpstr> </vt:lpstr>
      <vt:lpstr> </vt:lpstr>
      <vt:lpstr> </vt:lpstr>
      <vt:lpstr>Етапи маніпуляцій в смертельних квестах</vt:lpstr>
      <vt:lpstr>Презентация PowerPoint</vt:lpstr>
      <vt:lpstr>Етапи маніпуляцій в смертельних квестах</vt:lpstr>
      <vt:lpstr>Етапи маніпуляцій в смертельних квестах</vt:lpstr>
      <vt:lpstr>Маніпуляції в смертельних квестах</vt:lpstr>
      <vt:lpstr>Етапи маніпуляцій в смертельних квестах</vt:lpstr>
      <vt:lpstr>Етапи маніпуляцій в смертельних квестах</vt:lpstr>
      <vt:lpstr> </vt:lpstr>
      <vt:lpstr> </vt:lpstr>
      <vt:lpstr>Етапи маніпуляцій в смертельних квестах</vt:lpstr>
      <vt:lpstr> </vt:lpstr>
      <vt:lpstr>Етапи маніпуляцій в смертельних квестах</vt:lpstr>
      <vt:lpstr> </vt:lpstr>
      <vt:lpstr>Етапи маніпуляцій в смертельних квестах</vt:lpstr>
      <vt:lpstr>Етапи маніпуляцій в смертельних квестах</vt:lpstr>
      <vt:lpstr>Етапи маніпуляцій в смертельних квестах</vt:lpstr>
      <vt:lpstr>МЕДІА</vt:lpstr>
      <vt:lpstr>Австралійські правила</vt:lpstr>
      <vt:lpstr>КОРОТКО вимоги уникати</vt:lpstr>
      <vt:lpstr>СКАРГИ</vt:lpstr>
      <vt:lpstr>Запрошуємо психологів на стажування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Деструктивні впливи медіа  на підлітків і способи протистояння</dc:title>
  <dc:creator>Lyubov</dc:creator>
  <cp:lastModifiedBy>Lyubov</cp:lastModifiedBy>
  <cp:revision>47</cp:revision>
  <dcterms:created xsi:type="dcterms:W3CDTF">2017-08-19T16:20:43Z</dcterms:created>
  <dcterms:modified xsi:type="dcterms:W3CDTF">2017-08-22T09:55:10Z</dcterms:modified>
</cp:coreProperties>
</file>